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5" r:id="rId38"/>
    <p:sldId id="296" r:id="rId39"/>
    <p:sldId id="297" r:id="rId40"/>
    <p:sldId id="298" r:id="rId41"/>
    <p:sldId id="299" r:id="rId42"/>
    <p:sldId id="301" r:id="rId43"/>
    <p:sldId id="302" r:id="rId44"/>
    <p:sldId id="303" r:id="rId45"/>
    <p:sldId id="307" r:id="rId46"/>
    <p:sldId id="308" r:id="rId47"/>
    <p:sldId id="309" r:id="rId48"/>
    <p:sldId id="310" r:id="rId49"/>
    <p:sldId id="311" r:id="rId5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2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96711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45282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64148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66425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53917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19789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424026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28439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49632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90859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M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11841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F29B8-277B-42E9-A397-86BE480E0C19}" type="datetimeFigureOut">
              <a:rPr lang="sr-Latn-ME" smtClean="0"/>
              <a:t>28.9.2020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A12AF-65CD-4AB9-94DE-22FE2257DBF6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97606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975" y="1676400"/>
            <a:ext cx="87488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PRIMENA  ANTIBIOTIKA </a:t>
            </a:r>
          </a:p>
          <a:p>
            <a:pPr algn="ctr"/>
            <a:r>
              <a:rPr lang="sr-Latn-ME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  BOLESTIMA GASTROINTESTINALNOG TRAKTA</a:t>
            </a:r>
            <a:endParaRPr lang="sr-Latn-ME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29" y="5791200"/>
            <a:ext cx="44196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4" y="-1"/>
            <a:ext cx="8751109" cy="60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15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482" y="3391008"/>
            <a:ext cx="3468569" cy="325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217440" y="228600"/>
            <a:ext cx="7440326" cy="63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sr-Latn-ME" sz="2000" dirty="0">
                <a:latin typeface="Arial" pitchFamily="34" charset="0"/>
                <a:cs typeface="Arial" pitchFamily="34" charset="0"/>
              </a:rPr>
              <a:t>Ova terapija se  naziva eradikaciona terapija ili terapija iskorenjivanja H.pylori.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 smtClean="0">
                <a:latin typeface="Arial" charset="0"/>
                <a:cs typeface="Arial" charset="0"/>
              </a:rPr>
              <a:t>Zbog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specifične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ekološke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sr-Latn-ME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niše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cs typeface="Arial" charset="0"/>
              </a:rPr>
              <a:t>u </a:t>
            </a:r>
            <a:r>
              <a:rPr lang="en-US" sz="2000" dirty="0" err="1">
                <a:latin typeface="Arial" charset="0"/>
                <a:cs typeface="Arial" charset="0"/>
              </a:rPr>
              <a:t>kojoj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živi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H.pylori</a:t>
            </a:r>
            <a:r>
              <a:rPr lang="en-US" sz="2000" dirty="0">
                <a:latin typeface="Arial" charset="0"/>
                <a:cs typeface="Arial" charset="0"/>
              </a:rPr>
              <a:t> i </a:t>
            </a:r>
            <a:r>
              <a:rPr lang="en-US" sz="2000" dirty="0" err="1">
                <a:latin typeface="Arial" charset="0"/>
                <a:cs typeface="Arial" charset="0"/>
              </a:rPr>
              <a:t>želudačne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kiseline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koja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neugodno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utiče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na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delovanje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antibiotika</a:t>
            </a:r>
            <a:r>
              <a:rPr lang="en-US" sz="2000" dirty="0">
                <a:latin typeface="Arial" charset="0"/>
                <a:cs typeface="Arial" charset="0"/>
              </a:rPr>
              <a:t>  u </a:t>
            </a:r>
            <a:r>
              <a:rPr lang="en-US" sz="2000" dirty="0" err="1">
                <a:latin typeface="Arial" charset="0"/>
                <a:cs typeface="Arial" charset="0"/>
              </a:rPr>
              <a:t>lečenju</a:t>
            </a:r>
            <a:r>
              <a:rPr lang="en-US" sz="2000" dirty="0">
                <a:latin typeface="Arial" charset="0"/>
                <a:cs typeface="Arial" charset="0"/>
              </a:rPr>
              <a:t>  H</a:t>
            </a:r>
            <a:r>
              <a:rPr lang="sr-Latn-ME" sz="2000" dirty="0">
                <a:latin typeface="Arial" charset="0"/>
                <a:cs typeface="Arial" charset="0"/>
              </a:rPr>
              <a:t>.</a:t>
            </a:r>
            <a:r>
              <a:rPr lang="en-US" sz="2000" dirty="0">
                <a:latin typeface="Arial" charset="0"/>
                <a:cs typeface="Arial" charset="0"/>
              </a:rPr>
              <a:t> pylori </a:t>
            </a:r>
            <a:r>
              <a:rPr lang="en-US" sz="2000" dirty="0" err="1">
                <a:latin typeface="Arial" charset="0"/>
                <a:cs typeface="Arial" charset="0"/>
              </a:rPr>
              <a:t>infekcije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koristimo</a:t>
            </a:r>
            <a:r>
              <a:rPr lang="sr-Latn-ME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Latn-ME" sz="2000" dirty="0" smtClean="0">
                <a:latin typeface="Arial" charset="0"/>
                <a:cs typeface="Arial" charset="0"/>
              </a:rPr>
              <a:t>IPP i </a:t>
            </a:r>
            <a:r>
              <a:rPr lang="en-US" sz="2000" dirty="0" err="1" smtClean="0">
                <a:latin typeface="Arial" charset="0"/>
                <a:cs typeface="Arial" charset="0"/>
              </a:rPr>
              <a:t>dva</a:t>
            </a:r>
            <a:r>
              <a:rPr lang="sr-Latn-ME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antibiotika</a:t>
            </a:r>
            <a:r>
              <a:rPr lang="sr-Latn-ME" sz="2000" dirty="0" smtClean="0">
                <a:latin typeface="Arial" charset="0"/>
                <a:cs typeface="Arial" charset="0"/>
              </a:rPr>
              <a:t> </a:t>
            </a:r>
          </a:p>
          <a:p>
            <a:endParaRPr lang="sr-Latn-ME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dirty="0">
                <a:latin typeface="Arial" charset="0"/>
                <a:cs typeface="Arial" charset="0"/>
              </a:rPr>
              <a:t>A</a:t>
            </a:r>
            <a:r>
              <a:rPr lang="sr-Latn-ME" sz="2000" dirty="0" smtClean="0">
                <a:latin typeface="Arial" charset="0"/>
                <a:cs typeface="Arial" charset="0"/>
              </a:rPr>
              <a:t>moksicilin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Latn-ME" sz="2000" dirty="0">
                <a:latin typeface="Arial" charset="0"/>
                <a:cs typeface="Arial" charset="0"/>
              </a:rPr>
              <a:t>2</a:t>
            </a:r>
            <a:r>
              <a:rPr lang="sr-Latn-ME" sz="2000" dirty="0" smtClean="0">
                <a:latin typeface="Arial" charset="0"/>
                <a:cs typeface="Arial" charset="0"/>
              </a:rPr>
              <a:t>x1000 mg 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Latn-ME" sz="2000" dirty="0" smtClean="0">
                <a:latin typeface="Arial" charset="0"/>
                <a:cs typeface="Arial" charset="0"/>
              </a:rPr>
              <a:t>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dirty="0" smtClean="0">
                <a:latin typeface="Arial" charset="0"/>
                <a:cs typeface="Arial" charset="0"/>
              </a:rPr>
              <a:t>Metronidazol 3x500 mg  </a:t>
            </a:r>
            <a:r>
              <a:rPr lang="sr-Latn-ME" sz="2000" dirty="0">
                <a:latin typeface="Arial" charset="0"/>
                <a:cs typeface="Arial" charset="0"/>
              </a:rPr>
              <a:t>ili </a:t>
            </a:r>
            <a:endParaRPr lang="sr-Latn-ME" sz="2000" dirty="0" smtClean="0">
              <a:latin typeface="Arial" charset="0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dirty="0" smtClean="0">
                <a:latin typeface="Arial" charset="0"/>
                <a:cs typeface="Arial" charset="0"/>
              </a:rPr>
              <a:t>Klaritomicin 2 x 500  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cs typeface="Arial" charset="0"/>
              </a:rPr>
              <a:t>i </a:t>
            </a:r>
            <a:endParaRPr lang="sr-Latn-ME" sz="2000" dirty="0" smtClean="0">
              <a:latin typeface="Arial" charset="0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dirty="0" smtClean="0">
                <a:latin typeface="Arial" charset="0"/>
                <a:cs typeface="Arial" charset="0"/>
              </a:rPr>
              <a:t>I</a:t>
            </a:r>
            <a:r>
              <a:rPr lang="en-US" sz="2000" dirty="0" err="1" smtClean="0">
                <a:latin typeface="Arial" charset="0"/>
                <a:cs typeface="Arial" charset="0"/>
              </a:rPr>
              <a:t>nhibitore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protonske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pumpe</a:t>
            </a:r>
            <a:r>
              <a:rPr lang="sr-Latn-ME" sz="2000" dirty="0">
                <a:latin typeface="Arial" charset="0"/>
                <a:cs typeface="Arial" charset="0"/>
              </a:rPr>
              <a:t> </a:t>
            </a:r>
            <a:r>
              <a:rPr lang="sr-Latn-ME" sz="2000" dirty="0" smtClean="0">
                <a:latin typeface="Arial" charset="0"/>
                <a:cs typeface="Arial" charset="0"/>
              </a:rPr>
              <a:t> u  dvostrukoj dozi (esomeprazol  ili rabeprazol)  kao  </a:t>
            </a:r>
            <a:r>
              <a:rPr lang="sr-Latn-ME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TROJNA TERAPIJA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sr-Latn-ME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endParaRPr lang="sr-Latn-ME" sz="20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sr-Latn-ME" sz="2000" dirty="0" smtClean="0">
                <a:latin typeface="Arial" charset="0"/>
                <a:cs typeface="Arial" charset="0"/>
              </a:rPr>
              <a:t>i/ili dodajemo </a:t>
            </a:r>
            <a:r>
              <a:rPr lang="en-US" sz="2000" dirty="0" err="1" smtClean="0">
                <a:latin typeface="Arial" charset="0"/>
                <a:cs typeface="Arial" charset="0"/>
              </a:rPr>
              <a:t>preparate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bizmuta</a:t>
            </a:r>
            <a:r>
              <a:rPr lang="sr-Latn-ME" sz="2000" dirty="0">
                <a:latin typeface="Arial" charset="0"/>
                <a:cs typeface="Arial" charset="0"/>
              </a:rPr>
              <a:t>  </a:t>
            </a:r>
            <a:r>
              <a:rPr lang="sr-Latn-ME" sz="2000" dirty="0" smtClean="0">
                <a:latin typeface="Arial" charset="0"/>
                <a:cs typeface="Arial" charset="0"/>
              </a:rPr>
              <a:t>kao </a:t>
            </a:r>
            <a:r>
              <a:rPr lang="sr-Latn-ME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ČETVOROSTRUKU TERAPIJU </a:t>
            </a:r>
            <a:r>
              <a:rPr lang="sr-Latn-ME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.</a:t>
            </a:r>
          </a:p>
          <a:p>
            <a:endParaRPr lang="sr-Latn-ME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sr-Latn-ME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U slučaju alergije na penicilin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dirty="0">
                <a:latin typeface="Arial" charset="0"/>
                <a:cs typeface="Arial" charset="0"/>
              </a:rPr>
              <a:t>Metronidazol 3x500 mg  ili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dirty="0">
                <a:latin typeface="Arial" charset="0"/>
                <a:cs typeface="Arial" charset="0"/>
              </a:rPr>
              <a:t>Klaritomicin 2x500  </a:t>
            </a:r>
            <a:r>
              <a:rPr lang="en-US" sz="2000" dirty="0">
                <a:latin typeface="Arial" charset="0"/>
                <a:cs typeface="Arial" charset="0"/>
              </a:rPr>
              <a:t> i </a:t>
            </a:r>
            <a:endParaRPr lang="sr-Latn-ME" sz="2000" dirty="0">
              <a:latin typeface="Arial" charset="0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dirty="0">
                <a:latin typeface="Arial" charset="0"/>
                <a:cs typeface="Arial" charset="0"/>
              </a:rPr>
              <a:t>I</a:t>
            </a:r>
            <a:r>
              <a:rPr lang="en-US" sz="2000" dirty="0" err="1" smtClean="0">
                <a:latin typeface="Arial" charset="0"/>
                <a:cs typeface="Arial" charset="0"/>
              </a:rPr>
              <a:t>nhibitor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protonske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pumpe</a:t>
            </a:r>
            <a:r>
              <a:rPr lang="sr-Latn-ME" sz="2000" dirty="0">
                <a:latin typeface="Arial" charset="0"/>
                <a:cs typeface="Arial" charset="0"/>
              </a:rPr>
              <a:t>  u  dvostrukoj dozi</a:t>
            </a:r>
            <a:endParaRPr lang="sr-Latn-M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85800"/>
            <a:ext cx="7924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Ako postoji 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rezistencija na klaritromicin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u populaciji  prelazi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15%, može se </a:t>
            </a: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klaritromicin zameniti levofloksacinom 2x250 mg  </a:t>
            </a:r>
          </a:p>
          <a:p>
            <a:endParaRPr lang="sr-Latn-ME" sz="2000" b="1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ili se može ponuditi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četvorostruka terapija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IPP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b="1" dirty="0">
                <a:latin typeface="Arial" pitchFamily="34" charset="0"/>
                <a:cs typeface="Arial" pitchFamily="34" charset="0"/>
              </a:rPr>
              <a:t>T</a:t>
            </a: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etraciklin  3x500 mg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Metronidazol 3x500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Bizmut 4x1</a:t>
            </a:r>
          </a:p>
          <a:p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ili četvorostruka terapija bez bizmuta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IPP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amoksicilin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klaritromicin i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metronidazol</a:t>
            </a:r>
          </a:p>
          <a:p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8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4668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41910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IPP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- inhibitor protonske pumpe</a:t>
            </a:r>
          </a:p>
          <a:p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- amoksicilin</a:t>
            </a:r>
          </a:p>
          <a:p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K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- klaritromicin</a:t>
            </a:r>
          </a:p>
          <a:p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L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– levofloksacin</a:t>
            </a:r>
          </a:p>
          <a:p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 - metronidazol</a:t>
            </a:r>
          </a:p>
          <a:p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Bi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- koloidni bizmut </a:t>
            </a:r>
            <a:endParaRPr lang="sr-Latn-M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3686055" cy="382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76481" y="525656"/>
            <a:ext cx="4088160" cy="390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sr-Latn-ME" sz="2000" dirty="0" smtClean="0">
                <a:latin typeface="Arial" charset="0"/>
                <a:cs typeface="Arial" charset="0"/>
              </a:rPr>
              <a:t>U 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Latn-ME" sz="2000" dirty="0" smtClean="0">
                <a:latin typeface="Arial" charset="0"/>
                <a:cs typeface="Arial" charset="0"/>
              </a:rPr>
              <a:t>kombinaciji</a:t>
            </a:r>
            <a:r>
              <a:rPr lang="en-US" sz="2000" dirty="0" smtClean="0">
                <a:latin typeface="Arial" charset="0"/>
                <a:cs typeface="Arial" charset="0"/>
              </a:rPr>
              <a:t>  </a:t>
            </a:r>
            <a:r>
              <a:rPr lang="en-US" sz="2000" dirty="0" err="1">
                <a:latin typeface="Arial" charset="0"/>
                <a:cs typeface="Arial" charset="0"/>
              </a:rPr>
              <a:t>sa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antibioticima</a:t>
            </a:r>
            <a:r>
              <a:rPr lang="en-US" sz="2000" dirty="0">
                <a:latin typeface="Arial" charset="0"/>
                <a:cs typeface="Arial" charset="0"/>
              </a:rPr>
              <a:t>, </a:t>
            </a:r>
            <a:r>
              <a:rPr lang="en-US" sz="2000" dirty="0" err="1">
                <a:latin typeface="Arial" charset="0"/>
                <a:cs typeface="Arial" charset="0"/>
              </a:rPr>
              <a:t>neki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probiotici</a:t>
            </a:r>
            <a:r>
              <a:rPr lang="en-US" sz="2000" dirty="0">
                <a:latin typeface="Arial" charset="0"/>
                <a:cs typeface="Arial" charset="0"/>
              </a:rPr>
              <a:t>  </a:t>
            </a:r>
            <a:r>
              <a:rPr lang="en-US" sz="2000" dirty="0" err="1">
                <a:latin typeface="Arial" charset="0"/>
                <a:cs typeface="Arial" charset="0"/>
              </a:rPr>
              <a:t>su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povećali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stopu</a:t>
            </a:r>
            <a:r>
              <a:rPr lang="en-US" sz="2000" dirty="0">
                <a:latin typeface="Arial" charset="0"/>
                <a:cs typeface="Arial" charset="0"/>
              </a:rPr>
              <a:t>  </a:t>
            </a:r>
            <a:r>
              <a:rPr lang="en-US" sz="2000" dirty="0" err="1">
                <a:latin typeface="Arial" charset="0"/>
                <a:cs typeface="Arial" charset="0"/>
              </a:rPr>
              <a:t>iskorenjivanja</a:t>
            </a:r>
            <a:r>
              <a:rPr lang="en-US" sz="2000" dirty="0">
                <a:latin typeface="Arial" charset="0"/>
                <a:cs typeface="Arial" charset="0"/>
              </a:rPr>
              <a:t> i / </a:t>
            </a:r>
            <a:r>
              <a:rPr lang="en-US" sz="2000" dirty="0" err="1">
                <a:latin typeface="Arial" charset="0"/>
                <a:cs typeface="Arial" charset="0"/>
              </a:rPr>
              <a:t>ili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smanjili</a:t>
            </a:r>
            <a:r>
              <a:rPr lang="en-US" sz="2000" dirty="0">
                <a:latin typeface="Arial" charset="0"/>
                <a:cs typeface="Arial" charset="0"/>
              </a:rPr>
              <a:t>  </a:t>
            </a:r>
            <a:r>
              <a:rPr lang="en-US" sz="2000" dirty="0" err="1">
                <a:latin typeface="Arial" charset="0"/>
                <a:cs typeface="Arial" charset="0"/>
              </a:rPr>
              <a:t>negativne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efekte</a:t>
            </a:r>
            <a:r>
              <a:rPr lang="en-US" sz="2000" dirty="0">
                <a:latin typeface="Arial" charset="0"/>
                <a:cs typeface="Arial" charset="0"/>
              </a:rPr>
              <a:t>  </a:t>
            </a:r>
            <a:r>
              <a:rPr lang="en-US" sz="2000" dirty="0" err="1">
                <a:latin typeface="Arial" charset="0"/>
                <a:cs typeface="Arial" charset="0"/>
              </a:rPr>
              <a:t>antibiotika</a:t>
            </a:r>
            <a:r>
              <a:rPr lang="en-US" sz="2000" dirty="0">
                <a:latin typeface="Arial" charset="0"/>
                <a:cs typeface="Arial" charset="0"/>
              </a:rPr>
              <a:t>. 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sz="1200" dirty="0" err="1">
                <a:latin typeface="Arial" charset="0"/>
                <a:cs typeface="Arial" charset="0"/>
              </a:rPr>
              <a:t>Probiotici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cs typeface="Arial" charset="0"/>
              </a:rPr>
              <a:t>generalno</a:t>
            </a:r>
            <a:r>
              <a:rPr lang="en-US" sz="1200" dirty="0">
                <a:latin typeface="Arial" charset="0"/>
                <a:cs typeface="Arial" charset="0"/>
              </a:rPr>
              <a:t> ne </a:t>
            </a:r>
            <a:r>
              <a:rPr lang="en-US" sz="1200" dirty="0" err="1">
                <a:latin typeface="Arial" charset="0"/>
                <a:cs typeface="Arial" charset="0"/>
              </a:rPr>
              <a:t>iskorenjuju</a:t>
            </a:r>
            <a:r>
              <a:rPr lang="en-US" sz="1200" dirty="0">
                <a:latin typeface="Arial" charset="0"/>
                <a:cs typeface="Arial" charset="0"/>
              </a:rPr>
              <a:t>  H. </a:t>
            </a:r>
            <a:r>
              <a:rPr lang="en-US" sz="1200" dirty="0" err="1">
                <a:latin typeface="Arial" charset="0"/>
                <a:cs typeface="Arial" charset="0"/>
              </a:rPr>
              <a:t>pilori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cs typeface="Arial" charset="0"/>
              </a:rPr>
              <a:t>ali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cs typeface="Arial" charset="0"/>
              </a:rPr>
              <a:t>smanjuju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cs typeface="Arial" charset="0"/>
              </a:rPr>
              <a:t>gustinu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cs typeface="Arial" charset="0"/>
              </a:rPr>
              <a:t>kolonizacije</a:t>
            </a:r>
            <a:r>
              <a:rPr lang="en-US" sz="1200" dirty="0">
                <a:latin typeface="Arial" charset="0"/>
                <a:cs typeface="Arial" charset="0"/>
              </a:rPr>
              <a:t>, </a:t>
            </a:r>
            <a:r>
              <a:rPr lang="en-US" sz="1200" dirty="0" err="1">
                <a:latin typeface="Arial" charset="0"/>
                <a:cs typeface="Arial" charset="0"/>
              </a:rPr>
              <a:t>uz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cs typeface="Arial" charset="0"/>
              </a:rPr>
              <a:t>održavanje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cs typeface="Arial" charset="0"/>
              </a:rPr>
              <a:t>nižeg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cs typeface="Arial" charset="0"/>
              </a:rPr>
              <a:t>nivoa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cs typeface="Arial" charset="0"/>
              </a:rPr>
              <a:t>ovog</a:t>
            </a:r>
            <a:r>
              <a:rPr lang="en-US" sz="1200" dirty="0">
                <a:latin typeface="Arial" charset="0"/>
                <a:cs typeface="Arial" charset="0"/>
              </a:rPr>
              <a:t> </a:t>
            </a:r>
            <a:r>
              <a:rPr lang="en-US" sz="1200" dirty="0" err="1">
                <a:latin typeface="Arial" charset="0"/>
                <a:cs typeface="Arial" charset="0"/>
              </a:rPr>
              <a:t>patogena</a:t>
            </a:r>
            <a:r>
              <a:rPr lang="en-US" sz="1200" dirty="0">
                <a:latin typeface="Arial" charset="0"/>
                <a:cs typeface="Arial" charset="0"/>
              </a:rPr>
              <a:t> u </a:t>
            </a:r>
            <a:r>
              <a:rPr lang="en-US" sz="1200" dirty="0" err="1">
                <a:latin typeface="Arial" charset="0"/>
                <a:cs typeface="Arial" charset="0"/>
              </a:rPr>
              <a:t>želucu</a:t>
            </a:r>
            <a:r>
              <a:rPr lang="en-US" sz="1200" dirty="0">
                <a:latin typeface="Arial" charset="0"/>
                <a:cs typeface="Arial" charset="0"/>
              </a:rPr>
              <a:t>;</a:t>
            </a:r>
          </a:p>
          <a:p>
            <a:endParaRPr lang="en-US" sz="1200" dirty="0">
              <a:latin typeface="Arial" charset="0"/>
              <a:cs typeface="Arial" charset="0"/>
            </a:endParaRPr>
          </a:p>
          <a:p>
            <a:endParaRPr lang="sr-Latn-ME" sz="2000" dirty="0">
              <a:latin typeface="Arial" charset="0"/>
              <a:cs typeface="Arial" charset="0"/>
            </a:endParaRPr>
          </a:p>
          <a:p>
            <a:r>
              <a:rPr lang="sr-Latn-ME" sz="2000" dirty="0" smtClean="0">
                <a:latin typeface="Arial" charset="0"/>
                <a:cs typeface="Arial" charset="0"/>
              </a:rPr>
              <a:t>Preliminarno, najefikasnijim su se pokazali mikrobi iz grupe Lactobacilus i gljivice Saccharomices </a:t>
            </a:r>
            <a:r>
              <a:rPr lang="sr-Latn-ME" sz="2000" dirty="0">
                <a:latin typeface="Arial" charset="0"/>
                <a:cs typeface="Arial" charset="0"/>
              </a:rPr>
              <a:t>b</a:t>
            </a:r>
            <a:r>
              <a:rPr lang="sr-Latn-ME" sz="2000" dirty="0" smtClean="0">
                <a:latin typeface="Arial" charset="0"/>
                <a:cs typeface="Arial" charset="0"/>
              </a:rPr>
              <a:t>oulardi </a:t>
            </a:r>
            <a:endParaRPr lang="sr-Latn-ME" sz="2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2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645"/>
            <a:ext cx="3505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Kod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pacijenata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mla</a:t>
            </a:r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ih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od 55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godina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bez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larmnih znakova </a:t>
            </a:r>
            <a:r>
              <a:rPr lang="sr-Latn-ME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preporučuje se strategija </a:t>
            </a:r>
            <a:r>
              <a:rPr lang="sr-Latn-M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»testiraj </a:t>
            </a:r>
            <a:r>
              <a:rPr lang="sr-Latn-M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leči«</a:t>
            </a:r>
            <a:r>
              <a:rPr lang="sr-Latn-ME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ME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koristi se  u dijagnostici ureja izdisajni </a:t>
            </a:r>
            <a:r>
              <a:rPr lang="sr-Latn-M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test </a:t>
            </a:r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sr-Latn-M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monoklonski test antigena u stolici</a:t>
            </a:r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Kod </a:t>
            </a:r>
            <a:r>
              <a:rPr lang="sr-Latn-M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svih bolesnika starijih od </a:t>
            </a:r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M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godina, kao i </a:t>
            </a:r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kod onih sa alarmnim </a:t>
            </a:r>
            <a:r>
              <a:rPr lang="sr-Latn-M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simptomima </a:t>
            </a:r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bez obzira na starosno doba, </a:t>
            </a:r>
            <a:r>
              <a:rPr lang="sr-Latn-M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potrebno je </a:t>
            </a:r>
            <a:r>
              <a:rPr lang="sr-Latn-ME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postupiti prema </a:t>
            </a:r>
            <a:r>
              <a:rPr lang="sr-Latn-ME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strategiji  </a:t>
            </a:r>
            <a:r>
              <a:rPr lang="sr-Latn-M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»endoskopiraj</a:t>
            </a:r>
          </a:p>
          <a:p>
            <a:r>
              <a:rPr lang="sr-Latn-M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leči«</a:t>
            </a:r>
            <a:r>
              <a:rPr lang="sr-Latn-ME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r-Latn-ME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što </a:t>
            </a:r>
            <a:r>
              <a:rPr lang="sr-Latn-M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znači uputiti ih na </a:t>
            </a:r>
            <a:r>
              <a:rPr lang="sr-Latn-M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endoskopski  pregled, radi eventualne biopsije i PH odnosno mikrobioloških ispitivanja . </a:t>
            </a:r>
            <a:endParaRPr lang="sr-Latn-ME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93" y="-76200"/>
            <a:ext cx="401425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8200" y="3101247"/>
            <a:ext cx="41279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ALARMNI SIMPTOMI</a:t>
            </a:r>
          </a:p>
          <a:p>
            <a:endParaRPr lang="sr-Latn-ME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uporno </a:t>
            </a:r>
            <a:r>
              <a:rPr lang="sr-Latn-M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povraćanje, </a:t>
            </a:r>
            <a:endParaRPr lang="sr-Latn-ME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teškoće </a:t>
            </a:r>
            <a:r>
              <a:rPr lang="sr-Latn-M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 gutanjem, </a:t>
            </a:r>
            <a:endParaRPr lang="sr-Latn-ME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nagli </a:t>
            </a:r>
            <a:r>
              <a:rPr lang="sr-Latn-M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gubitak na telesnoj težini, </a:t>
            </a:r>
            <a:endParaRPr lang="sr-Latn-ME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povraćanje </a:t>
            </a:r>
            <a:r>
              <a:rPr lang="sr-Latn-M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krvi ili crna stolica, </a:t>
            </a:r>
            <a:endParaRPr lang="sr-Latn-ME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ME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malokrvnost</a:t>
            </a:r>
            <a:r>
              <a:rPr lang="sr-Latn-ME" b="1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532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0"/>
            <a:ext cx="3505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/>
              <a:t> </a:t>
            </a:r>
            <a:endParaRPr lang="vi-VN" sz="2000" dirty="0"/>
          </a:p>
          <a:p>
            <a:r>
              <a:rPr lang="vi-VN" sz="2000" dirty="0"/>
              <a:t>Mikrobiota creva igra važnu ulogu u patogenezi i komplikacijama dve glavne inflamatorne bolesti creva: Crohnove bolesti (CB) i ulceroznog kolitisa (UK). </a:t>
            </a:r>
            <a:endParaRPr lang="sr-Latn-ME" sz="2000" dirty="0" smtClean="0"/>
          </a:p>
          <a:p>
            <a:endParaRPr lang="vi-VN" sz="2000" dirty="0"/>
          </a:p>
          <a:p>
            <a:r>
              <a:rPr lang="vi-VN" sz="2000" dirty="0"/>
              <a:t>Utvrđeno je da su promene u mikrobioti creva i posebno smanjena raznolikost crevnih mikroba povezane sa hroničnim zapaljenjem creva kod ovih poremećaja.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286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ANTIBIOTICI U LEČENJU ZAPALJENJSKIH BOLESTI CREVA </a:t>
            </a:r>
            <a:endParaRPr lang="sr-Latn-ME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70967"/>
            <a:ext cx="3834437" cy="444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42672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/>
              <a:t>Specifični bakterijski patogeni, poput virulentnih sojeva Escherichia coli, Bacteroides spp i Micobacterium avium podvrste paratuberkuloze, </a:t>
            </a:r>
            <a:r>
              <a:rPr lang="vi-VN" sz="2000" dirty="0" smtClean="0"/>
              <a:t>povez</a:t>
            </a:r>
            <a:r>
              <a:rPr lang="sr-Latn-ME" sz="2000" dirty="0" smtClean="0"/>
              <a:t>uju </a:t>
            </a:r>
            <a:r>
              <a:rPr lang="vi-VN" sz="2000" dirty="0" smtClean="0"/>
              <a:t>su </a:t>
            </a:r>
            <a:r>
              <a:rPr lang="vi-VN" sz="2000" dirty="0"/>
              <a:t>sa patogenezom zapaljenskih bolesti creva. </a:t>
            </a:r>
          </a:p>
          <a:p>
            <a:r>
              <a:rPr lang="vi-VN" sz="2000" dirty="0"/>
              <a:t> </a:t>
            </a:r>
          </a:p>
          <a:p>
            <a:r>
              <a:rPr lang="vi-VN" sz="2000" dirty="0"/>
              <a:t>Antibiotici mogu uticati na tok ovih bolesti smanjenjem koncentracije bakterija u lumenu creva i promenom sastava crevne mikrobiote. </a:t>
            </a:r>
            <a:endParaRPr lang="sr-Latn-ME" sz="2000" dirty="0" smtClean="0"/>
          </a:p>
          <a:p>
            <a:endParaRPr lang="sr-Latn-ME" sz="2000" dirty="0" smtClean="0"/>
          </a:p>
          <a:p>
            <a:r>
              <a:rPr lang="vi-VN" dirty="0"/>
              <a:t> </a:t>
            </a:r>
          </a:p>
          <a:p>
            <a:r>
              <a:rPr lang="vi-VN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08" y="2514600"/>
            <a:ext cx="4299238" cy="403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0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4267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Jedna od vodećih hipoteza o patofiziologiji IBC je 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da antibiotici mogu izazvati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IB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menjanjem mikrobiote creva,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 danska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studija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iz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2011 godine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je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pokazala  snažnu vezu između CB i prethodne upotrebe antibiotika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kod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dece, sugerišući da  promene crevne mikrobiote u ranom životnom dobu  mogu uticati na razvoj crevnog imunog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sistema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i kasnije dovesti do CB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9" y="2438400"/>
            <a:ext cx="4587875" cy="42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67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94" y="3581400"/>
            <a:ext cx="3669231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30480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/>
              <a:t>U kliničkim ispitivanjima za lečenje zapaljenskih bolesti creva ispitivani su različiti antibiotici, uključujući ciprofloksacin, metronidazol, kombinaciju obe vrste, rifaksimin i antituberkul</a:t>
            </a:r>
            <a:r>
              <a:rPr lang="sr-Latn-ME" sz="2000" dirty="0"/>
              <a:t>otici</a:t>
            </a:r>
            <a:r>
              <a:rPr lang="vi-VN" sz="2000" dirty="0"/>
              <a:t>.</a:t>
            </a:r>
          </a:p>
          <a:p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Za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lečenje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aktivn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e forme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CB,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antibiotici mogu imati umereni efekat u smanjenju aktivnosti bolesti i postizanju remisije, a efikasniji su kod pacijenata sa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formom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bolesti koj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uključuju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promene na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debelo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crev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b="1" dirty="0">
              <a:latin typeface="Arial" pitchFamily="34" charset="0"/>
              <a:cs typeface="Arial" pitchFamily="34" charset="0"/>
            </a:endParaRPr>
          </a:p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Rifamiksin,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antibiotik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koji se ne apsorbuje pokazao je obećavajuće rezultate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1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81000"/>
            <a:ext cx="3581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000" dirty="0">
                <a:latin typeface="Arial" pitchFamily="34" charset="0"/>
                <a:cs typeface="Arial" pitchFamily="34" charset="0"/>
              </a:rPr>
              <a:t>Lečenje suppurativnih komplikacija CB-a, kao što su apscesi i fistule, uključuje drenažu i antibiotsku terapiju, najčešće </a:t>
            </a:r>
            <a:r>
              <a:rPr lang="sr-Latn-ME" sz="2000" b="1" dirty="0">
                <a:latin typeface="Arial" pitchFamily="34" charset="0"/>
                <a:cs typeface="Arial" pitchFamily="34" charset="0"/>
              </a:rPr>
              <a:t>ciprofloksacin, metronidazol ili njihovu kombinaciju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Antibiotici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bi takođe mogli igrati ulogu u održavanju remisije i prevenciji postoperativnog recidiva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CB. </a:t>
            </a: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24" y="2133600"/>
            <a:ext cx="4491268" cy="458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37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304800"/>
            <a:ext cx="4953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Arial" pitchFamily="34" charset="0"/>
                <a:cs typeface="Arial" pitchFamily="34" charset="0"/>
              </a:rPr>
              <a:t>U ovo</a:t>
            </a:r>
            <a:r>
              <a:rPr lang="sr-Latn-ME" sz="2400" dirty="0" smtClean="0">
                <a:latin typeface="Arial" pitchFamily="34" charset="0"/>
                <a:cs typeface="Arial" pitchFamily="34" charset="0"/>
              </a:rPr>
              <a:t>j prezentaciji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 pažnja</a:t>
            </a:r>
            <a:r>
              <a:rPr lang="sr-Latn-ME" sz="2400" dirty="0" smtClean="0">
                <a:latin typeface="Arial" pitchFamily="34" charset="0"/>
                <a:cs typeface="Arial" pitchFamily="34" charset="0"/>
              </a:rPr>
              <a:t> je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poklonjena  primeni antibiotika na prvom mestu u lečenju </a:t>
            </a:r>
            <a:endParaRPr lang="sr-Latn-ME" sz="2400" dirty="0" smtClean="0">
              <a:latin typeface="Arial" pitchFamily="34" charset="0"/>
              <a:cs typeface="Arial" pitchFamily="34" charset="0"/>
            </a:endParaRPr>
          </a:p>
          <a:p>
            <a:endParaRPr lang="sr-Latn-ME" sz="2400" dirty="0" smtClean="0">
              <a:latin typeface="Arial" pitchFamily="34" charset="0"/>
              <a:cs typeface="Arial" pitchFamily="34" charset="0"/>
            </a:endParaRPr>
          </a:p>
          <a:p>
            <a:endParaRPr lang="sr-Latn-ME" sz="2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 smtClean="0">
                <a:latin typeface="Arial" pitchFamily="34" charset="0"/>
                <a:cs typeface="Arial" pitchFamily="34" charset="0"/>
              </a:rPr>
              <a:t>Helicobacter pylori infekcije </a:t>
            </a:r>
            <a:endParaRPr lang="sr-Latn-ME" sz="2400" dirty="0" smtClean="0">
              <a:latin typeface="Arial" pitchFamily="34" charset="0"/>
              <a:cs typeface="Arial" pitchFamily="34" charset="0"/>
            </a:endParaRPr>
          </a:p>
          <a:p>
            <a:endParaRPr lang="sr-Latn-ME" sz="2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Latn-ME" sz="24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nflamatornih bolesti creva </a:t>
            </a:r>
            <a:endParaRPr lang="sr-Latn-ME" sz="2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sr-Latn-ME" sz="2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Latn-ME" sz="2400" dirty="0">
                <a:latin typeface="Arial" pitchFamily="34" charset="0"/>
                <a:cs typeface="Arial" pitchFamily="34" charset="0"/>
              </a:rPr>
              <a:t>D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ivertikulitisa</a:t>
            </a:r>
            <a:endParaRPr lang="sr-Latn-ME" sz="2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sr-Latn-ME" sz="2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Clostridium difficile enterokolitisa</a:t>
            </a:r>
            <a:endParaRPr lang="sr-Latn-ME" sz="2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sr-Latn-M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Većina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ispitivanja nije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pokazala značajnu 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korist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u 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lečenje aktivnog ulceroznog kolitisa antibioticima, iako su 2 meta-analize zaključile da je terapija antibioticima povezana sa umerenim poboljšanjem kliničkih simptoma. </a:t>
            </a:r>
          </a:p>
          <a:p>
            <a:r>
              <a:rPr lang="sr-Latn-ME" sz="2000" b="1" dirty="0">
                <a:latin typeface="Arial" pitchFamily="34" charset="0"/>
                <a:cs typeface="Arial" pitchFamily="34" charset="0"/>
              </a:rPr>
              <a:t>Antibiotici pokazuju kliničku korist kada se </a:t>
            </a: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upotrebljavaju  </a:t>
            </a:r>
            <a:r>
              <a:rPr lang="sr-Latn-ME" sz="2000" b="1" dirty="0">
                <a:latin typeface="Arial" pitchFamily="34" charset="0"/>
                <a:cs typeface="Arial" pitchFamily="34" charset="0"/>
              </a:rPr>
              <a:t>za lečenje pouchitisa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sr-Latn-ME" sz="2000" dirty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3800475" cy="593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88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7620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/>
              <a:t>Negativne strane lečenja antibioticima, posebno kod ponavljajućih ili produženih terapija mogu biti značajni neželjeni efekti koji često uzrokuju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000" dirty="0"/>
              <a:t>netoleranciju   terapije osnovne bolesti,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000" dirty="0"/>
              <a:t>infekciju  bakterijom Clostridium difficile  i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000" dirty="0"/>
              <a:t>povećanje rezistenciju na antibi</a:t>
            </a:r>
            <a:r>
              <a:rPr lang="vi-VN" dirty="0"/>
              <a:t>otike. </a:t>
            </a:r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2520889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480917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200" dirty="0">
                <a:latin typeface="Arial" pitchFamily="34" charset="0"/>
                <a:cs typeface="Arial" pitchFamily="34" charset="0"/>
              </a:rPr>
              <a:t>Razlozi za </a:t>
            </a:r>
            <a:r>
              <a:rPr lang="sr-Latn-ME" sz="1200" dirty="0" smtClean="0">
                <a:latin typeface="Arial" pitchFamily="34" charset="0"/>
                <a:cs typeface="Arial" pitchFamily="34" charset="0"/>
              </a:rPr>
              <a:t>nastanak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divertikulum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mogu biti genetski, međutim,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važ</a:t>
            </a:r>
            <a:r>
              <a:rPr lang="sr-Latn-ME" sz="1200" dirty="0" smtClean="0">
                <a:latin typeface="Arial" pitchFamily="34" charset="0"/>
                <a:cs typeface="Arial" pitchFamily="34" charset="0"/>
              </a:rPr>
              <a:t>ni faktori su i</a:t>
            </a:r>
          </a:p>
          <a:p>
            <a:r>
              <a:rPr lang="sr-Latn-ME" sz="1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ME" sz="1200" dirty="0" smtClean="0">
                <a:latin typeface="Arial" pitchFamily="34" charset="0"/>
                <a:cs typeface="Arial" pitchFamily="34" charset="0"/>
              </a:rPr>
              <a:t>Gubitak elastičnosti 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crevn</a:t>
            </a:r>
            <a:r>
              <a:rPr lang="sr-Latn-ME" sz="1200" dirty="0" smtClean="0">
                <a:latin typeface="Arial" pitchFamily="34" charset="0"/>
                <a:cs typeface="Arial" pitchFamily="34" charset="0"/>
              </a:rPr>
              <a:t>og zida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ME" sz="1200" dirty="0" smtClean="0">
                <a:latin typeface="Arial" pitchFamily="34" charset="0"/>
                <a:cs typeface="Arial" pitchFamily="34" charset="0"/>
              </a:rPr>
              <a:t>starost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, </a:t>
            </a:r>
            <a:endParaRPr lang="sr-Latn-ME" sz="12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sz="1200" dirty="0" smtClean="0">
                <a:latin typeface="Arial" pitchFamily="34" charset="0"/>
                <a:cs typeface="Arial" pitchFamily="34" charset="0"/>
              </a:rPr>
              <a:t>segmentarni pritisci</a:t>
            </a:r>
            <a:r>
              <a:rPr lang="sr-Latn-ME" sz="1200" dirty="0" smtClean="0">
                <a:latin typeface="Arial" pitchFamily="34" charset="0"/>
                <a:cs typeface="Arial" pitchFamily="34" charset="0"/>
              </a:rPr>
              <a:t> u crevu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, </a:t>
            </a:r>
            <a:endParaRPr lang="sr-Latn-ME" sz="12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sz="1200" dirty="0" smtClean="0">
                <a:latin typeface="Arial" pitchFamily="34" charset="0"/>
                <a:cs typeface="Arial" pitchFamily="34" charset="0"/>
              </a:rPr>
              <a:t>prevelika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telesna </a:t>
            </a:r>
            <a:r>
              <a:rPr lang="sr-Latn-ME" sz="1200" dirty="0" smtClean="0">
                <a:latin typeface="Arial" pitchFamily="34" charset="0"/>
                <a:cs typeface="Arial" pitchFamily="34" charset="0"/>
              </a:rPr>
              <a:t>masa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i neaktivnost</a:t>
            </a:r>
            <a:r>
              <a:rPr lang="vi-VN" sz="1200" dirty="0" smtClean="0">
                <a:latin typeface="Arial" pitchFamily="34" charset="0"/>
                <a:cs typeface="Arial" pitchFamily="34" charset="0"/>
              </a:rPr>
              <a:t>,</a:t>
            </a:r>
            <a:endParaRPr lang="sr-Latn-ME" sz="12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sz="1200" dirty="0" smtClean="0">
                <a:latin typeface="Arial" pitchFamily="34" charset="0"/>
                <a:cs typeface="Arial" pitchFamily="34" charset="0"/>
              </a:rPr>
              <a:t>manje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balasta u hrani, </a:t>
            </a:r>
            <a:endParaRPr lang="sr-Latn-ME" sz="12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sz="1200" dirty="0" smtClean="0">
                <a:latin typeface="Arial" pitchFamily="34" charset="0"/>
                <a:cs typeface="Arial" pitchFamily="34" charset="0"/>
              </a:rPr>
              <a:t>nedostatak </a:t>
            </a:r>
            <a:r>
              <a:rPr lang="vi-VN" sz="1200" dirty="0">
                <a:latin typeface="Arial" pitchFamily="34" charset="0"/>
                <a:cs typeface="Arial" pitchFamily="34" charset="0"/>
              </a:rPr>
              <a:t>vitamina D. </a:t>
            </a:r>
            <a:endParaRPr lang="sr-Latn-M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17" y="1600200"/>
            <a:ext cx="4485883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7608" y="182701"/>
            <a:ext cx="59769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latin typeface="Arial" pitchFamily="34" charset="0"/>
                <a:cs typeface="Arial" pitchFamily="34" charset="0"/>
              </a:rPr>
              <a:t>Divertikularna bolest debelog creva </a:t>
            </a:r>
            <a:endParaRPr lang="sr-Latn-ME" sz="2000" b="1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b="1" dirty="0">
              <a:latin typeface="Arial" pitchFamily="34" charset="0"/>
              <a:cs typeface="Arial" pitchFamily="34" charset="0"/>
            </a:endParaRPr>
          </a:p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je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jedna od najčešćih bolesti u gastroenterologiji. Rasprostranjenost u razvijenom svetu je između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2%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i 50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%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Komplikacije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bolesti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 su česte  što ukazuje podatak  o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preko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780.000 primljenih u bolnicu i 23.000 smrti godišnje u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Evropi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 u vezi sa divertkularnom bolešću.</a:t>
            </a:r>
            <a:endParaRPr lang="sr-Latn-M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4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30090"/>
            <a:ext cx="4267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000" dirty="0">
                <a:latin typeface="Arial" pitchFamily="34" charset="0"/>
                <a:cs typeface="Arial" pitchFamily="34" charset="0"/>
              </a:rPr>
              <a:t>Asimptomatske divertikule obično nalazimo slučajno pri kolonoskopiji ili irigografiji.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divertikulozu treba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pomišljati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u slučaju bezbolnog krvarenja,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naročito 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u odraslih osoba.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10 do 15% slučajeva javlja bezbolno krvarenje.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ME" sz="1200" dirty="0" smtClean="0">
                <a:latin typeface="Arial" pitchFamily="34" charset="0"/>
                <a:cs typeface="Arial" pitchFamily="34" charset="0"/>
              </a:rPr>
              <a:t>Krvarenje </a:t>
            </a:r>
            <a:r>
              <a:rPr lang="sr-Latn-ME" sz="1200" dirty="0">
                <a:latin typeface="Arial" pitchFamily="34" charset="0"/>
                <a:cs typeface="Arial" pitchFamily="34" charset="0"/>
              </a:rPr>
              <a:t>je </a:t>
            </a:r>
            <a:r>
              <a:rPr lang="sr-Latn-ME" sz="1200" dirty="0" smtClean="0">
                <a:latin typeface="Arial" pitchFamily="34" charset="0"/>
                <a:cs typeface="Arial" pitchFamily="34" charset="0"/>
              </a:rPr>
              <a:t>verovatno posledica </a:t>
            </a:r>
            <a:r>
              <a:rPr lang="sr-Latn-ME" sz="1200" dirty="0">
                <a:latin typeface="Arial" pitchFamily="34" charset="0"/>
                <a:cs typeface="Arial" pitchFamily="34" charset="0"/>
              </a:rPr>
              <a:t>erozije </a:t>
            </a:r>
            <a:r>
              <a:rPr lang="sr-Latn-ME" sz="1200" dirty="0" smtClean="0">
                <a:latin typeface="Arial" pitchFamily="34" charset="0"/>
                <a:cs typeface="Arial" pitchFamily="34" charset="0"/>
              </a:rPr>
              <a:t>krvnog suda  usled </a:t>
            </a:r>
            <a:r>
              <a:rPr lang="sr-Latn-ME" sz="1200" dirty="0">
                <a:latin typeface="Arial" pitchFamily="34" charset="0"/>
                <a:cs typeface="Arial" pitchFamily="34" charset="0"/>
              </a:rPr>
              <a:t>lokalne traume koja je </a:t>
            </a:r>
            <a:r>
              <a:rPr lang="sr-Latn-ME" sz="1200" dirty="0" smtClean="0">
                <a:latin typeface="Arial" pitchFamily="34" charset="0"/>
                <a:cs typeface="Arial" pitchFamily="34" charset="0"/>
              </a:rPr>
              <a:t>posledica zapečenog  </a:t>
            </a:r>
            <a:r>
              <a:rPr lang="sr-Latn-ME" sz="1200" dirty="0">
                <a:latin typeface="Arial" pitchFamily="34" charset="0"/>
                <a:cs typeface="Arial" pitchFamily="34" charset="0"/>
              </a:rPr>
              <a:t>fecesa </a:t>
            </a:r>
            <a:r>
              <a:rPr lang="sr-Latn-ME" sz="1200" dirty="0" smtClean="0">
                <a:latin typeface="Arial" pitchFamily="34" charset="0"/>
                <a:cs typeface="Arial" pitchFamily="34" charset="0"/>
              </a:rPr>
              <a:t>u divertikulima. </a:t>
            </a: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75% slučajeva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krvare divertikuli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koji su locirani proksimalnije od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lienalne fleksure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. U 1/3 bolesnika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krvarenje zahteva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transfuziju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24" y="3300134"/>
            <a:ext cx="3232965" cy="343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24" y="152400"/>
            <a:ext cx="3232965" cy="304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02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8847"/>
            <a:ext cx="480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Arial" pitchFamily="34" charset="0"/>
                <a:cs typeface="Arial" pitchFamily="34" charset="0"/>
              </a:rPr>
              <a:t>Divertikulitis nastaje u slučaju mikro ili makro perforacije divertikula, uz oslobađanje crevnih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bakterija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izvan lumena creva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Divertikulitis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predstavlja upalu divertikula, koja može dovesti do flegmone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zida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creva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peritonitisa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,,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stvaranja fistula ili apscesa.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Dominantan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simptom je bol u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trbuhu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 i povišena telesna temperatura.</a:t>
            </a:r>
          </a:p>
          <a:p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Mogu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biti izraženi i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znaci peritonitisa  naročito kod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stvaranja apscesa ili u slučaju slobodne perforacije.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49" y="3048000"/>
            <a:ext cx="3736542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0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607" y="228600"/>
            <a:ext cx="52578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000" dirty="0">
                <a:latin typeface="Arial" pitchFamily="34" charset="0"/>
                <a:cs typeface="Arial" pitchFamily="34" charset="0"/>
              </a:rPr>
              <a:t>Zapaljenjski  proces ostaje lokalizovan u otprilike 75% bolesnika.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preostalih 25% bolesnika moguć je razvoj apscesa, slobodne perforacije, crevne opstrukcije ili fistula.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Najčešće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fistule zahvataju mokraćnu bešiku , matericu, vaginu  i trbušni zid.</a:t>
            </a: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>
                <a:latin typeface="Arial" pitchFamily="34" charset="0"/>
                <a:cs typeface="Arial" pitchFamily="34" charset="0"/>
              </a:rPr>
              <a:t>Divertikulitis ima teži klinički tok u starijih bolesnika, naročito kod onih koji koriste 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kortikosteroidne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preparate  ili druge imunosupresive.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Približno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svi teži oblici divertikulitisa otpadaju na sigmoidni kolon.</a:t>
            </a: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endParaRPr lang="sr-Latn-M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19" y="990600"/>
            <a:ext cx="3637581" cy="5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81000"/>
            <a:ext cx="28956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000" dirty="0">
                <a:latin typeface="Arial" pitchFamily="34" charset="0"/>
                <a:cs typeface="Arial" pitchFamily="34" charset="0"/>
              </a:rPr>
              <a:t>Dijagnoza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divertikulitisa se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postavlja pomoću CT–a.</a:t>
            </a:r>
          </a:p>
          <a:p>
            <a:r>
              <a:rPr lang="sr-Latn-ME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sr-Latn-ME" sz="2000" b="1" dirty="0">
                <a:latin typeface="Arial" pitchFamily="34" charset="0"/>
                <a:cs typeface="Arial" pitchFamily="34" charset="0"/>
              </a:rPr>
              <a:t>Leči se </a:t>
            </a: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antibioticima</a:t>
            </a:r>
          </a:p>
          <a:p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ciprofloksacin </a:t>
            </a:r>
            <a:r>
              <a:rPr lang="sr-Latn-ME" sz="2000" b="1" dirty="0">
                <a:latin typeface="Arial" pitchFamily="34" charset="0"/>
                <a:cs typeface="Arial" pitchFamily="34" charset="0"/>
              </a:rPr>
              <a:t>ili cefalosporini treće generacije </a:t>
            </a:r>
            <a:endParaRPr lang="sr-Latn-ME" sz="20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sr-Latn-ME" sz="20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uz metronidazol ,</a:t>
            </a:r>
          </a:p>
          <a:p>
            <a:r>
              <a:rPr lang="sr-Latn-ME" sz="12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sr-Latn-ME" sz="1200" dirty="0">
                <a:latin typeface="Arial" pitchFamily="34" charset="0"/>
                <a:cs typeface="Arial" pitchFamily="34" charset="0"/>
              </a:rPr>
              <a:t>ima  i studija koje pokazuju dobra efekat </a:t>
            </a:r>
            <a:endParaRPr lang="sr-Latn-ME" sz="1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sr-Latn-ME" sz="20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rifaksimina </a:t>
            </a:r>
            <a:endParaRPr lang="sr-Latn-ME" sz="2000" b="1" dirty="0">
              <a:latin typeface="Arial" pitchFamily="34" charset="0"/>
              <a:cs typeface="Arial" pitchFamily="34" charset="0"/>
            </a:endParaRPr>
          </a:p>
          <a:p>
            <a:endParaRPr lang="sr-Latn-ME" sz="2000" b="1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>
                <a:latin typeface="Arial" pitchFamily="34" charset="0"/>
                <a:cs typeface="Arial" pitchFamily="34" charset="0"/>
              </a:rPr>
              <a:t>Katkad je neophodno hirurško lečenje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17" y="394699"/>
            <a:ext cx="5606240" cy="554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51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679" y="228599"/>
            <a:ext cx="385452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Terapijski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pristupi u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pacijenata sa nekomplikovanom divertikulozom u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sprečavanju ponovn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pojave simptoma zasnivaju se na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000" dirty="0" smtClean="0">
                <a:latin typeface="Arial" pitchFamily="34" charset="0"/>
                <a:cs typeface="Arial" pitchFamily="34" charset="0"/>
              </a:rPr>
              <a:t>neapsorbujućim antibioticima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rifaksimin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,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000" b="1" dirty="0" smtClean="0">
                <a:latin typeface="Arial" pitchFamily="34" charset="0"/>
                <a:cs typeface="Arial" pitchFamily="34" charset="0"/>
              </a:rPr>
              <a:t>mesalazinu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i </a:t>
            </a:r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000" b="1" dirty="0" smtClean="0">
                <a:latin typeface="Arial" pitchFamily="34" charset="0"/>
                <a:cs typeface="Arial" pitchFamily="34" charset="0"/>
              </a:rPr>
              <a:t>probioticima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. 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iklična primena rifaksimina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 se smatra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adekvatn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im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pristup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om u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ublažavanju simptoma i sprečavanju akutnog divertikulitisa kod pacijenata sa simptomatskom divertikulozom.</a:t>
            </a:r>
            <a:endParaRPr lang="sr-Latn-M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16" y="1828800"/>
            <a:ext cx="3892771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19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66294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000" dirty="0">
                <a:latin typeface="Arial" pitchFamily="34" charset="0"/>
                <a:cs typeface="Arial" pitchFamily="34" charset="0"/>
              </a:rPr>
              <a:t>Reč "antibiotik" deli  se na: "anti" (protiv) i "biotik" (život). I upravo tako: a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ntibiotike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smo razvili sa idejom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da ubijemo mikrobe koji uzrokuju bolesti.</a:t>
            </a:r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sr-Latn-ME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vi-VN" sz="2000" dirty="0" smtClean="0"/>
              <a:t>Antibiotici </a:t>
            </a:r>
            <a:r>
              <a:rPr lang="vi-VN" sz="2000" dirty="0"/>
              <a:t>se koriste kod bakterijskih infekcija gde postoji visok rizik da se pacijent ne oporavi bez lečenja antibioticima</a:t>
            </a:r>
            <a:r>
              <a:rPr lang="vi-VN" sz="2000" dirty="0" smtClean="0"/>
              <a:t>;</a:t>
            </a:r>
            <a:endParaRPr lang="sr-Latn-ME" sz="2000" dirty="0" smtClean="0"/>
          </a:p>
          <a:p>
            <a:r>
              <a:rPr lang="vi-VN" sz="2000" dirty="0" smtClean="0"/>
              <a:t> </a:t>
            </a:r>
            <a:endParaRPr lang="sr-Latn-ME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dirty="0"/>
              <a:t>K</a:t>
            </a:r>
            <a:r>
              <a:rPr lang="vi-VN" sz="2000" dirty="0" smtClean="0"/>
              <a:t>od </a:t>
            </a:r>
            <a:r>
              <a:rPr lang="vi-VN" sz="2000" dirty="0"/>
              <a:t>infekcija kod kojih postoji visok rizik da pacijent </a:t>
            </a:r>
            <a:r>
              <a:rPr lang="sr-Latn-ME" sz="2000" dirty="0" smtClean="0"/>
              <a:t> </a:t>
            </a:r>
            <a:r>
              <a:rPr lang="vi-VN" sz="2000" dirty="0" smtClean="0"/>
              <a:t>zarazi </a:t>
            </a:r>
            <a:r>
              <a:rPr lang="vi-VN" sz="2000" dirty="0"/>
              <a:t>ljude oko sebe ako se infekcija ne leči</a:t>
            </a:r>
            <a:r>
              <a:rPr lang="vi-VN" sz="2000" dirty="0" smtClean="0"/>
              <a:t>;</a:t>
            </a:r>
            <a:endParaRPr lang="sr-Latn-ME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sr-Latn-ME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dirty="0"/>
              <a:t>K</a:t>
            </a:r>
            <a:r>
              <a:rPr lang="vi-VN" sz="2000" dirty="0" smtClean="0"/>
              <a:t>od </a:t>
            </a:r>
            <a:r>
              <a:rPr lang="vi-VN" sz="2000" dirty="0"/>
              <a:t>infekcija gde možemo zaključiti da će lečenje dugo trajati ako ne započnemo lečenje antibioticima i </a:t>
            </a:r>
            <a:endParaRPr lang="sr-Latn-ME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sr-Latn-ME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r-Latn-ME" sz="2000" dirty="0"/>
              <a:t>K</a:t>
            </a:r>
            <a:r>
              <a:rPr lang="vi-VN" sz="2000" dirty="0" smtClean="0"/>
              <a:t>od </a:t>
            </a:r>
            <a:r>
              <a:rPr lang="vi-VN" sz="2000" dirty="0"/>
              <a:t>infekcija kod kojih postoji visok rizik od ozbiljnih komplikacija. </a:t>
            </a:r>
            <a:endParaRPr lang="sr-Latn-ME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sr-Latn-ME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vi-VN" sz="2000" dirty="0" smtClean="0"/>
              <a:t>Kod </a:t>
            </a:r>
            <a:r>
              <a:rPr lang="vi-VN" sz="2000" dirty="0"/>
              <a:t>određenih pacijenata sa visokim rizikom od infekcija, antibiotici se mogu propisati kao preventivna mera</a:t>
            </a:r>
            <a:endParaRPr lang="sr-Latn-ME" sz="2000" dirty="0"/>
          </a:p>
        </p:txBody>
      </p:sp>
    </p:spTree>
    <p:extLst>
      <p:ext uri="{BB962C8B-B14F-4D97-AF65-F5344CB8AC3E}">
        <p14:creationId xmlns:p14="http://schemas.microsoft.com/office/powerpoint/2010/main" val="3698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8" y="-5137"/>
            <a:ext cx="90652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/>
              <a:t>Prvi komercijalno</a:t>
            </a:r>
            <a:r>
              <a:rPr lang="sr-Latn-ME" sz="2000" dirty="0" smtClean="0"/>
              <a:t> </a:t>
            </a:r>
            <a:r>
              <a:rPr lang="vi-VN" sz="2000" dirty="0" smtClean="0"/>
              <a:t> </a:t>
            </a:r>
            <a:r>
              <a:rPr lang="vi-VN" sz="2000" dirty="0"/>
              <a:t>dostupan antibiotik bio je penicilin, koji je 1928. otkrio Aleksandar Fleming i za otkriće mu je dodeljena Nobelova nagrada. </a:t>
            </a:r>
            <a:endParaRPr lang="sr-Latn-ME" sz="2000" dirty="0" smtClean="0"/>
          </a:p>
          <a:p>
            <a:endParaRPr lang="sr-Latn-ME" sz="2000" dirty="0" smtClean="0"/>
          </a:p>
          <a:p>
            <a:r>
              <a:rPr lang="vi-VN" sz="2000" dirty="0" smtClean="0"/>
              <a:t>Već </a:t>
            </a:r>
            <a:r>
              <a:rPr lang="vi-VN" sz="2000" dirty="0"/>
              <a:t>u svom govoru na prijemu Nobelove nagrade,1945. godine  Fleming je ukazao na problem razvoja rezistencije bakterija na antibiotike.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26079"/>
            <a:ext cx="7193280" cy="3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4864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400" b="1" dirty="0">
                <a:latin typeface="Arial" pitchFamily="34" charset="0"/>
                <a:cs typeface="Arial" pitchFamily="34" charset="0"/>
              </a:rPr>
              <a:t>Ključno u antibiotskoj terapiji je  da pri  uzimanju antibiotika  konzumiramo punu propisanu  količinu antibiotika po protokolu </a:t>
            </a:r>
          </a:p>
        </p:txBody>
      </p:sp>
    </p:spTree>
    <p:extLst>
      <p:ext uri="{BB962C8B-B14F-4D97-AF65-F5344CB8AC3E}">
        <p14:creationId xmlns:p14="http://schemas.microsoft.com/office/powerpoint/2010/main" val="22632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7" y="34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490699" y="291101"/>
            <a:ext cx="2666999" cy="470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sr-Latn-ME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U epohalna </a:t>
            </a:r>
            <a:r>
              <a:rPr lang="sr-Latn-ME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otkrića </a:t>
            </a:r>
            <a:r>
              <a:rPr lang="sr-Latn-ME" sz="20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druge polovine dvadesetog veka svakako spada </a:t>
            </a:r>
            <a:r>
              <a:rPr lang="sr-Latn-ME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otkriće bakterije  Helicobacter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pylori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sr-Latn-ME" sz="2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Ovo saznanje </a:t>
            </a:r>
            <a:r>
              <a:rPr lang="sr-Latn-ME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je u potpunosti izmenilo </a:t>
            </a:r>
            <a:r>
              <a:rPr lang="sr-Latn-ME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do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sr-Latn-ME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adašnje </a:t>
            </a:r>
            <a:r>
              <a:rPr lang="sr-Latn-ME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stavove u pogledu </a:t>
            </a:r>
            <a:r>
              <a:rPr lang="sr-Latn-ME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lečenja najčešćih </a:t>
            </a:r>
            <a:r>
              <a:rPr lang="sr-Latn-ME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oboljenja ž</a:t>
            </a:r>
            <a:r>
              <a:rPr lang="sr-Latn-ME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eluca </a:t>
            </a:r>
            <a:r>
              <a:rPr lang="sr-Latn-ME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sr-Latn-ME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dvanaestopalačnog creva.</a:t>
            </a:r>
            <a:endParaRPr lang="sr-Latn-ME" sz="2000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05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60" y="2743200"/>
            <a:ext cx="4908516" cy="367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778" y="152400"/>
            <a:ext cx="43742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znači da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treba upotrebiti  punu dozu antibiotika,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čak i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ako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 je došlo do poboljšanja kliničkog  stanja.</a:t>
            </a: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Jer ako se prekine lečenje jedan broj bakterija će ostati u telu i  razviti otpornost na antibiotik.  Tako se razvijaju t.z.v.  „superbakterije</a:t>
            </a:r>
            <a:r>
              <a:rPr lang="sr-Latn-ME" sz="2000" dirty="0" smtClean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05166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81000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/>
              <a:t>U Evropskoj uniji rezistentne bakterije uzrokuju 25.000 smrtnih slučajeva godišnje</a:t>
            </a:r>
            <a:r>
              <a:rPr lang="vi-VN" sz="2000" dirty="0" smtClean="0"/>
              <a:t>.</a:t>
            </a:r>
            <a:endParaRPr lang="sr-Latn-ME" sz="2000" dirty="0" smtClean="0"/>
          </a:p>
          <a:p>
            <a:endParaRPr lang="sr-Latn-ME" sz="2000" dirty="0"/>
          </a:p>
          <a:p>
            <a:r>
              <a:rPr lang="vi-VN" sz="2000" dirty="0" smtClean="0"/>
              <a:t>U </a:t>
            </a:r>
            <a:r>
              <a:rPr lang="vi-VN" sz="2000" dirty="0"/>
              <a:t>Indiji 58.000 beba umire svake godine kao rezultat infekcije rezistentnim bakterijama, koje obično dobiju od majke. </a:t>
            </a:r>
            <a:endParaRPr lang="sr-Latn-ME" sz="2000" dirty="0" smtClean="0"/>
          </a:p>
          <a:p>
            <a:endParaRPr lang="sr-Latn-ME" sz="2000" dirty="0"/>
          </a:p>
          <a:p>
            <a:r>
              <a:rPr lang="vi-VN" sz="2000" dirty="0" smtClean="0"/>
              <a:t>U </a:t>
            </a:r>
            <a:r>
              <a:rPr lang="vi-VN" sz="2000" dirty="0"/>
              <a:t>Sjedinjenim Državama godišnje umre 23.000 ljudi zbog rezistencije bakterija na antibiotike. </a:t>
            </a:r>
            <a:endParaRPr lang="sr-Latn-ME" sz="2000" dirty="0" smtClean="0"/>
          </a:p>
          <a:p>
            <a:endParaRPr lang="sr-Latn-ME" sz="2000" dirty="0"/>
          </a:p>
          <a:p>
            <a:endParaRPr lang="vi-VN" sz="2000" dirty="0"/>
          </a:p>
          <a:p>
            <a:r>
              <a:rPr lang="vi-VN" sz="2000" dirty="0"/>
              <a:t>Procenjuje se da bi do 2050. godine 10 miliona ljudi moglo svake godine da umre od posledica „superbakterijskih“ infekcija ako postojeći antibiotici nastave da gube na svojoj efikasnosti.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5319" y="1637337"/>
            <a:ext cx="5489575" cy="34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7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451652"/>
            <a:ext cx="5051729" cy="37941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85800" y="384989"/>
            <a:ext cx="57912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sz="2800" dirty="0"/>
              <a:t> </a:t>
            </a:r>
            <a:r>
              <a:rPr lang="hr-HR" sz="2400" b="1" dirty="0"/>
              <a:t>TRI  VODEĆE BOLNIČKE INFEKCIJE</a:t>
            </a:r>
            <a:r>
              <a:rPr lang="hr-HR" sz="2400" dirty="0"/>
              <a:t>. </a:t>
            </a:r>
            <a:endParaRPr lang="en-US" sz="2400" dirty="0"/>
          </a:p>
          <a:p>
            <a:pPr eaLnBrk="1" hangingPunct="1"/>
            <a:r>
              <a:rPr lang="en-US" sz="2400" i="1" dirty="0"/>
              <a:t>(„</a:t>
            </a:r>
            <a:r>
              <a:rPr lang="en-US" sz="2400" i="1" dirty="0" err="1"/>
              <a:t>Bakterijski</a:t>
            </a:r>
            <a:r>
              <a:rPr lang="en-US" sz="2400" i="1" dirty="0"/>
              <a:t> </a:t>
            </a:r>
            <a:r>
              <a:rPr lang="en-US" sz="2400" i="1" dirty="0" err="1"/>
              <a:t>pokret</a:t>
            </a:r>
            <a:r>
              <a:rPr lang="en-US" sz="2400" i="1" dirty="0"/>
              <a:t> </a:t>
            </a:r>
            <a:r>
              <a:rPr lang="en-US" sz="2400" i="1" dirty="0" err="1"/>
              <a:t>otpora</a:t>
            </a:r>
            <a:r>
              <a:rPr lang="en-US" sz="2400" i="1" dirty="0"/>
              <a:t>“)</a:t>
            </a:r>
          </a:p>
          <a:p>
            <a:pPr eaLnBrk="1" hangingPunct="1"/>
            <a:endParaRPr lang="hr-HR" sz="2400" dirty="0"/>
          </a:p>
          <a:p>
            <a:pPr eaLnBrk="1" hangingPunct="1"/>
            <a:r>
              <a:rPr lang="hr-HR" sz="2400" b="1" dirty="0"/>
              <a:t>1.Meticilin rezistentni</a:t>
            </a:r>
            <a:r>
              <a:rPr lang="hr-HR" sz="2400" dirty="0"/>
              <a:t> </a:t>
            </a:r>
            <a:r>
              <a:rPr lang="hr-HR" sz="2400" b="1" dirty="0"/>
              <a:t>S. aureus  </a:t>
            </a:r>
          </a:p>
          <a:p>
            <a:pPr eaLnBrk="1" hangingPunct="1"/>
            <a:r>
              <a:rPr lang="hr-HR" sz="2400" b="1" dirty="0"/>
              <a:t>2.Vankomicin- rezistentni enterokok </a:t>
            </a:r>
          </a:p>
          <a:p>
            <a:pPr eaLnBrk="1" hangingPunct="1"/>
            <a:r>
              <a:rPr lang="hr-HR" sz="2400" b="1" dirty="0" smtClean="0"/>
              <a:t>3.C. </a:t>
            </a:r>
            <a:r>
              <a:rPr lang="hr-HR" sz="2400" b="1" dirty="0"/>
              <a:t>d</a:t>
            </a:r>
            <a:r>
              <a:rPr lang="hr-HR" sz="2400" b="1" dirty="0" smtClean="0"/>
              <a:t>ifficile  </a:t>
            </a:r>
            <a:endParaRPr lang="hr-HR" sz="2400" b="1" i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83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38150"/>
            <a:ext cx="812800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85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381000" y="4191000"/>
            <a:ext cx="3810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dirty="0"/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76200" y="0"/>
            <a:ext cx="31242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3200" b="1" dirty="0"/>
              <a:t>PATOGENEZA </a:t>
            </a:r>
            <a:endParaRPr lang="en-US" sz="3200" b="1" dirty="0"/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88759" y="1447800"/>
            <a:ext cx="28956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r-HR" sz="2000" dirty="0" smtClean="0"/>
              <a:t>Spore </a:t>
            </a:r>
            <a:r>
              <a:rPr lang="hr-HR" sz="2000" dirty="0"/>
              <a:t>preživljavaju i žive vrlo</a:t>
            </a:r>
            <a:r>
              <a:rPr lang="en-US" sz="2000" dirty="0"/>
              <a:t> </a:t>
            </a:r>
            <a:r>
              <a:rPr lang="hr-HR" sz="2000" dirty="0"/>
              <a:t>dugo</a:t>
            </a:r>
            <a:r>
              <a:rPr lang="en-US" sz="2000" dirty="0"/>
              <a:t> (do 5 </a:t>
            </a:r>
            <a:r>
              <a:rPr lang="en-US" sz="2000" dirty="0" err="1"/>
              <a:t>meseci</a:t>
            </a:r>
            <a:r>
              <a:rPr lang="en-US" sz="2000" dirty="0"/>
              <a:t> </a:t>
            </a:r>
            <a:r>
              <a:rPr lang="sr-Latn-ME" sz="2000" dirty="0" smtClean="0"/>
              <a:t>)</a:t>
            </a:r>
          </a:p>
          <a:p>
            <a:pPr>
              <a:spcBef>
                <a:spcPct val="50000"/>
              </a:spcBef>
            </a:pPr>
            <a:r>
              <a:rPr lang="vi-VN" sz="2000" b="1" dirty="0" smtClean="0"/>
              <a:t>Clostridium </a:t>
            </a:r>
            <a:r>
              <a:rPr lang="vi-VN" sz="2000" b="1" dirty="0"/>
              <a:t>difficile je u stanju da kolonizuje sluznicu debelog creva kada je poremećena normalna mikrobiota. </a:t>
            </a:r>
            <a:endParaRPr lang="sr-Latn-ME" sz="2000" b="1" dirty="0" smtClean="0"/>
          </a:p>
          <a:p>
            <a:pPr>
              <a:spcBef>
                <a:spcPct val="50000"/>
              </a:spcBef>
            </a:pPr>
            <a:endParaRPr lang="sr-Latn-ME" sz="2000" b="1" dirty="0" smtClean="0"/>
          </a:p>
          <a:p>
            <a:pPr>
              <a:spcBef>
                <a:spcPct val="50000"/>
              </a:spcBef>
            </a:pPr>
            <a:r>
              <a:rPr lang="vi-VN" sz="1200" dirty="0" smtClean="0"/>
              <a:t>Toksini </a:t>
            </a:r>
            <a:r>
              <a:rPr lang="vi-VN" sz="1200" dirty="0"/>
              <a:t>TcdA i TcdB pokreću imunološki odgovor, neutrofili i monociti migriraju iz krvotoka do mesta infekcije. Vremenom, upale i mrtve ćelije doprinose razvoju pseudomembrane.</a:t>
            </a:r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984" y="289719"/>
            <a:ext cx="5997466" cy="656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24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0" y="1447800"/>
            <a:ext cx="43434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Glavni uslov za nastanak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CD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je sistemska upotreba antibiotika, koji remete normalnu crevnu floru i dovode do povećane sklonosti za rast C. difficile . </a:t>
            </a:r>
          </a:p>
          <a:p>
            <a:pPr eaLnBrk="1" hangingPunct="1">
              <a:spcBef>
                <a:spcPct val="50000"/>
              </a:spcBef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Opisani su slučajevi kolitisa sa C difficile i posle JEDNE profilaktičke doze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antibiotika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14400" y="538887"/>
            <a:ext cx="6096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3200" b="1" dirty="0"/>
              <a:t>ULOGA ANTIBIOTIKA  </a:t>
            </a:r>
            <a:endParaRPr lang="en-US" sz="3200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77070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99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03225" y="3878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RS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91209" y="548136"/>
            <a:ext cx="6096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3200" b="1" dirty="0"/>
              <a:t>ULOGA ANTIBIOTIKA  </a:t>
            </a:r>
            <a:endParaRPr lang="en-US" sz="3200" b="1" dirty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62000" y="1354138"/>
            <a:ext cx="72390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2800" b="1" dirty="0"/>
              <a:t>Svi antibiotici </a:t>
            </a:r>
            <a:r>
              <a:rPr lang="sr-Latn-CS" sz="2800" dirty="0"/>
              <a:t>uključujući </a:t>
            </a:r>
            <a:r>
              <a:rPr lang="en-US" sz="2800" dirty="0"/>
              <a:t>i </a:t>
            </a:r>
            <a:r>
              <a:rPr lang="sr-Latn-CS" sz="2800" dirty="0"/>
              <a:t>metronidazol i vankomicin </a:t>
            </a:r>
            <a:r>
              <a:rPr lang="sr-Latn-CS" sz="2800" b="1" dirty="0"/>
              <a:t>mogu biti udruženi sa </a:t>
            </a:r>
            <a:r>
              <a:rPr lang="sr-Latn-CS" sz="2800" b="1" dirty="0" smtClean="0"/>
              <a:t>CDC </a:t>
            </a:r>
            <a:endParaRPr lang="sr-Latn-CS" sz="2800" b="1" dirty="0"/>
          </a:p>
          <a:p>
            <a:pPr eaLnBrk="1" hangingPunct="1">
              <a:spcBef>
                <a:spcPct val="50000"/>
              </a:spcBef>
            </a:pPr>
            <a:endParaRPr lang="en-US" sz="2800" b="1" dirty="0"/>
          </a:p>
          <a:p>
            <a:pPr eaLnBrk="1" hangingPunct="1">
              <a:spcBef>
                <a:spcPct val="50000"/>
              </a:spcBef>
            </a:pPr>
            <a:r>
              <a:rPr lang="sr-Latn-CS" sz="2800" dirty="0"/>
              <a:t>Posebno rizični antibiotici </a:t>
            </a:r>
          </a:p>
          <a:p>
            <a:pPr lvl="1" eaLnBrk="1" hangingPunct="1">
              <a:buFontTx/>
              <a:buChar char="•"/>
            </a:pPr>
            <a:r>
              <a:rPr lang="en-US" sz="2800" b="1" dirty="0"/>
              <a:t>Clindamycin</a:t>
            </a:r>
          </a:p>
          <a:p>
            <a:pPr lvl="1" eaLnBrk="1" hangingPunct="1">
              <a:buFontTx/>
              <a:buChar char="•"/>
            </a:pPr>
            <a:r>
              <a:rPr lang="en-US" sz="2800" b="1" dirty="0" err="1"/>
              <a:t>Cephalospori</a:t>
            </a:r>
            <a:r>
              <a:rPr lang="sr-Latn-CS" sz="2800" b="1" dirty="0"/>
              <a:t>ni</a:t>
            </a:r>
          </a:p>
          <a:p>
            <a:pPr lvl="1" eaLnBrk="1" hangingPunct="1">
              <a:buFontTx/>
              <a:buChar char="•"/>
            </a:pPr>
            <a:r>
              <a:rPr lang="en-US" sz="2800" b="1" dirty="0" err="1"/>
              <a:t>Fluoro</a:t>
            </a:r>
            <a:r>
              <a:rPr lang="sr-Latn-CS" sz="2800" b="1" dirty="0"/>
              <a:t>hinoloni </a:t>
            </a:r>
            <a:endParaRPr lang="sr-Latn-CS" sz="2800" dirty="0"/>
          </a:p>
          <a:p>
            <a:pPr eaLnBrk="1" hangingPunct="1">
              <a:spcBef>
                <a:spcPct val="50000"/>
              </a:spcBef>
            </a:pPr>
            <a:r>
              <a:rPr lang="en-US" sz="2800" dirty="0" err="1"/>
              <a:t>Najmanje</a:t>
            </a:r>
            <a:r>
              <a:rPr lang="en-US" sz="2800" dirty="0"/>
              <a:t> </a:t>
            </a:r>
            <a:r>
              <a:rPr lang="en-US" sz="2800" dirty="0" err="1"/>
              <a:t>ri</a:t>
            </a:r>
            <a:r>
              <a:rPr lang="sr-Latn-CS" sz="2800" dirty="0"/>
              <a:t>zični aminoglikozidi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774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81000" y="762000"/>
            <a:ext cx="8458200" cy="54168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000" b="1" dirty="0"/>
              <a:t>Starosna dob &gt; 65 g</a:t>
            </a:r>
            <a:br>
              <a:rPr lang="pl-PL" sz="2000" b="1" dirty="0"/>
            </a:br>
            <a:r>
              <a:rPr lang="pl-PL" sz="2000" b="1" dirty="0"/>
              <a:t>Prethodna hospitalizacija i dugotrajan boravak u bolnici</a:t>
            </a:r>
            <a:br>
              <a:rPr lang="pl-PL" sz="2000" b="1" dirty="0"/>
            </a:br>
            <a:r>
              <a:rPr lang="pl-PL" sz="2000" b="1" dirty="0"/>
              <a:t>Kontakt sa kliconošama</a:t>
            </a:r>
            <a:br>
              <a:rPr lang="pl-PL" sz="2000" b="1" dirty="0"/>
            </a:br>
            <a:r>
              <a:rPr lang="pl-PL" sz="2000" b="1" dirty="0"/>
              <a:t>Upotreba antibiotika </a:t>
            </a:r>
            <a:r>
              <a:rPr lang="pl-PL" sz="2000" dirty="0"/>
              <a:t>(Posebno- dugotrajno korišćenje ili više antibiotika)</a:t>
            </a:r>
            <a:r>
              <a:rPr lang="pl-PL" sz="2000" b="1" dirty="0"/>
              <a:t> </a:t>
            </a:r>
            <a:br>
              <a:rPr lang="pl-PL" sz="2000" b="1" dirty="0"/>
            </a:br>
            <a:r>
              <a:rPr lang="pl-PL" sz="2000" b="1" dirty="0"/>
              <a:t>Konzumiranje prerađenog mesa </a:t>
            </a:r>
            <a:br>
              <a:rPr lang="pl-PL" sz="2000" b="1" dirty="0"/>
            </a:br>
            <a:r>
              <a:rPr lang="pl-PL" sz="2000" b="1" dirty="0"/>
              <a:t>Prethodna gastrointestinalna hirurška intervencija ili endoskopski postupak  </a:t>
            </a:r>
            <a:r>
              <a:rPr lang="pl-PL" sz="2000" b="1" dirty="0" smtClean="0"/>
              <a:t>                                                                                                                Transplantacija </a:t>
            </a:r>
            <a:r>
              <a:rPr lang="pl-PL" sz="2000" b="1" dirty="0"/>
              <a:t>organa ili matičnih ćelija</a:t>
            </a:r>
            <a:br>
              <a:rPr lang="pl-PL" sz="2000" b="1" dirty="0"/>
            </a:br>
            <a:r>
              <a:rPr lang="pl-PL" sz="2000" b="1" dirty="0"/>
              <a:t>Gastrostoma ili jejunostoma </a:t>
            </a:r>
            <a:br>
              <a:rPr lang="pl-PL" sz="2000" b="1" dirty="0"/>
            </a:br>
            <a:r>
              <a:rPr lang="pl-PL" sz="2000" b="1" dirty="0"/>
              <a:t>Prisutnost </a:t>
            </a:r>
            <a:r>
              <a:rPr lang="en-US" sz="2000" b="1" dirty="0" smtClean="0"/>
              <a:t> </a:t>
            </a:r>
            <a:r>
              <a:rPr lang="pl-PL" sz="2000" b="1" dirty="0" smtClean="0"/>
              <a:t>komorbiditeta</a:t>
            </a:r>
            <a:r>
              <a:rPr lang="en-US" sz="2000" b="1" dirty="0" smtClean="0"/>
              <a:t>                                                                                             </a:t>
            </a:r>
            <a:r>
              <a:rPr lang="pl-PL" sz="1200" dirty="0"/>
              <a:t>Maligne bolesti i hemoterapija</a:t>
            </a:r>
            <a:br>
              <a:rPr lang="pl-PL" sz="1200" dirty="0"/>
            </a:br>
            <a:r>
              <a:rPr lang="pl-PL" sz="1200" dirty="0" smtClean="0"/>
              <a:t>Dijabetes</a:t>
            </a:r>
            <a:r>
              <a:rPr lang="pl-PL" sz="1200" dirty="0"/>
              <a:t/>
            </a:r>
            <a:br>
              <a:rPr lang="pl-PL" sz="1200" dirty="0"/>
            </a:br>
            <a:r>
              <a:rPr lang="pl-PL" sz="1200" dirty="0"/>
              <a:t>Ciroza jetre</a:t>
            </a:r>
            <a:br>
              <a:rPr lang="pl-PL" sz="1200" dirty="0"/>
            </a:br>
            <a:r>
              <a:rPr lang="pl-PL" sz="1200" dirty="0"/>
              <a:t>Hronične bubrežne bolesti</a:t>
            </a:r>
            <a:br>
              <a:rPr lang="pl-PL" sz="1200" dirty="0"/>
            </a:br>
            <a:r>
              <a:rPr lang="pl-PL" sz="1200" dirty="0"/>
              <a:t>Inflamatorne bolesti creva</a:t>
            </a:r>
            <a:br>
              <a:rPr lang="pl-PL" sz="1200" dirty="0"/>
            </a:br>
            <a:r>
              <a:rPr lang="pl-PL" sz="1200" dirty="0"/>
              <a:t>Imunosupresija, imunodeficijencija, </a:t>
            </a:r>
            <a:r>
              <a:rPr lang="pl-PL" sz="1200" dirty="0" smtClean="0"/>
              <a:t>                                                                                                                                    li</a:t>
            </a:r>
            <a:r>
              <a:rPr lang="pl-PL" sz="1200" dirty="0"/>
              <a:t/>
            </a:r>
            <a:br>
              <a:rPr lang="pl-PL" sz="1200" dirty="0"/>
            </a:br>
            <a:r>
              <a:rPr lang="pl-PL" sz="1200" dirty="0"/>
              <a:t>Malnutricija </a:t>
            </a:r>
            <a:br>
              <a:rPr lang="pl-PL" sz="1200" dirty="0"/>
            </a:br>
            <a:r>
              <a:rPr lang="pl-PL" sz="1200" dirty="0"/>
              <a:t>Hpoalbuminemija</a:t>
            </a:r>
            <a:br>
              <a:rPr lang="pl-PL" sz="1200" dirty="0"/>
            </a:br>
            <a:r>
              <a:rPr lang="pl-PL" b="1" dirty="0">
                <a:solidFill>
                  <a:srgbClr val="FF0000"/>
                </a:solidFill>
              </a:rPr>
              <a:t>Prisutnost komorbiditeta</a:t>
            </a:r>
            <a:r>
              <a:rPr lang="en-US" b="1" dirty="0">
                <a:solidFill>
                  <a:srgbClr val="FF0000"/>
                </a:solidFill>
              </a:rPr>
              <a:t> + </a:t>
            </a:r>
            <a:r>
              <a:rPr lang="pl-PL" b="1" dirty="0">
                <a:solidFill>
                  <a:srgbClr val="FF0000"/>
                </a:solidFill>
              </a:rPr>
              <a:t>&gt; 65 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rizik</a:t>
            </a:r>
            <a:r>
              <a:rPr lang="en-US" b="1" dirty="0">
                <a:solidFill>
                  <a:srgbClr val="FF0000"/>
                </a:solidFill>
              </a:rPr>
              <a:t> 80%</a:t>
            </a:r>
            <a:r>
              <a:rPr lang="pl-PL" b="1" dirty="0">
                <a:solidFill>
                  <a:srgbClr val="FF0000"/>
                </a:solidFill>
              </a:rPr>
              <a:t/>
            </a:r>
            <a:br>
              <a:rPr lang="pl-PL" b="1" dirty="0">
                <a:solidFill>
                  <a:srgbClr val="FF0000"/>
                </a:solidFill>
              </a:rPr>
            </a:br>
            <a:r>
              <a:rPr lang="pl-PL" sz="2000" b="1" dirty="0" smtClean="0"/>
              <a:t>Korišćenje </a:t>
            </a:r>
            <a:r>
              <a:rPr lang="pl-PL" sz="2000" b="1" dirty="0"/>
              <a:t>IPP?</a:t>
            </a:r>
            <a:endParaRPr lang="en-US" sz="2000" b="1" dirty="0"/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8382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400" b="1" dirty="0"/>
              <a:t>DOKAZANI FAKTORI RIZIKA ZA C. DIFFICILE </a:t>
            </a:r>
            <a:r>
              <a:rPr lang="pl-PL" sz="2400" b="1" dirty="0" smtClean="0"/>
              <a:t>COLITIS</a:t>
            </a:r>
            <a:endParaRPr lang="en-US" sz="2400" b="1" dirty="0"/>
          </a:p>
        </p:txBody>
      </p:sp>
      <p:pic>
        <p:nvPicPr>
          <p:cNvPr id="2253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76600"/>
            <a:ext cx="359756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26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647700" y="488434"/>
            <a:ext cx="6629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DIJAGNOZA  </a:t>
            </a:r>
            <a:r>
              <a:rPr lang="hr-HR" sz="2400" b="1" dirty="0" smtClean="0">
                <a:latin typeface="Arial" pitchFamily="34" charset="0"/>
                <a:cs typeface="Arial" pitchFamily="34" charset="0"/>
              </a:rPr>
              <a:t>CDC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42900" y="2622034"/>
            <a:ext cx="1828800" cy="7848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K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linička  </a:t>
            </a:r>
          </a:p>
          <a:p>
            <a:pPr eaLnBrk="1" hangingPunct="1">
              <a:spcBef>
                <a:spcPct val="50000"/>
              </a:spcBef>
            </a:pPr>
            <a:r>
              <a:rPr lang="pl-PL" b="1" dirty="0">
                <a:latin typeface="Arial" pitchFamily="34" charset="0"/>
                <a:cs typeface="Arial" pitchFamily="34" charset="0"/>
              </a:rPr>
              <a:t>slika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Rectangle 8"/>
          <p:cNvSpPr>
            <a:spLocks noChangeArrowheads="1"/>
          </p:cNvSpPr>
          <p:nvPr/>
        </p:nvSpPr>
        <p:spPr bwMode="auto">
          <a:xfrm>
            <a:off x="2324100" y="1009134"/>
            <a:ext cx="64008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>
                <a:latin typeface="Arial" pitchFamily="34" charset="0"/>
                <a:cs typeface="Arial" pitchFamily="34" charset="0"/>
              </a:rPr>
              <a:t>As</a:t>
            </a:r>
            <a:r>
              <a:rPr lang="sr-Latn-CS" b="1" dirty="0">
                <a:latin typeface="Arial" pitchFamily="34" charset="0"/>
                <a:cs typeface="Arial" pitchFamily="34" charset="0"/>
              </a:rPr>
              <a:t>i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mptomat</a:t>
            </a:r>
            <a:r>
              <a:rPr lang="sr-Latn-CS" b="1" dirty="0">
                <a:latin typeface="Arial" pitchFamily="34" charset="0"/>
                <a:cs typeface="Arial" pitchFamily="34" charset="0"/>
              </a:rPr>
              <a:t>ska kolonizacija </a:t>
            </a:r>
          </a:p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 err="1">
                <a:latin typeface="Arial" pitchFamily="34" charset="0"/>
                <a:cs typeface="Arial" pitchFamily="34" charset="0"/>
              </a:rPr>
              <a:t>Tipične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m</a:t>
            </a:r>
            <a:r>
              <a:rPr lang="es-ES" b="1" dirty="0" err="1">
                <a:latin typeface="Arial" pitchFamily="34" charset="0"/>
                <a:cs typeface="Arial" pitchFamily="34" charset="0"/>
              </a:rPr>
              <a:t>anifestacije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CD</a:t>
            </a:r>
            <a:r>
              <a:rPr lang="sr-Latn-ME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se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pojave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sr-Latn-M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sr-Latn-CS" b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ana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sr-Latn-CS" b="1" dirty="0">
                <a:latin typeface="Arial" pitchFamily="34" charset="0"/>
                <a:cs typeface="Arial" pitchFamily="34" charset="0"/>
              </a:rPr>
              <a:t>-10 nedelja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posle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antibiotske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: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 </a:t>
            </a:r>
            <a:r>
              <a:rPr lang="es-ES" b="1" dirty="0" err="1">
                <a:latin typeface="Arial" pitchFamily="34" charset="0"/>
                <a:cs typeface="Arial" pitchFamily="34" charset="0"/>
              </a:rPr>
              <a:t>abdominalni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bolovi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profuzna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dijareja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sluzava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prljavozelenkasta, te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č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na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s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tolica neprijatnog mirisa)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uz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povišenu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temperaturu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i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leukocitozu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sr-Latn-CS" b="1" dirty="0">
                <a:latin typeface="Arial" pitchFamily="34" charset="0"/>
                <a:cs typeface="Arial" pitchFamily="34" charset="0"/>
              </a:rPr>
              <a:t>Teška klinička </a:t>
            </a:r>
            <a:r>
              <a:rPr lang="sr-Latn-CS" b="1" dirty="0" smtClean="0">
                <a:latin typeface="Arial" pitchFamily="34" charset="0"/>
                <a:cs typeface="Arial" pitchFamily="34" charset="0"/>
              </a:rPr>
              <a:t>slika sa prostracijom, dehidracijom i znacima sistemske inflamacije        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Pseudomembrano</a:t>
            </a:r>
            <a:r>
              <a:rPr lang="sr-Latn-CS" dirty="0">
                <a:latin typeface="Arial" pitchFamily="34" charset="0"/>
                <a:cs typeface="Arial" pitchFamily="34" charset="0"/>
              </a:rPr>
              <a:t>zni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sr-Latn-CS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olitis</a:t>
            </a:r>
            <a:endParaRPr lang="sr-Latn-CS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To</a:t>
            </a:r>
            <a:r>
              <a:rPr lang="sr-Latn-CS" dirty="0">
                <a:latin typeface="Arial" pitchFamily="34" charset="0"/>
                <a:cs typeface="Arial" pitchFamily="34" charset="0"/>
              </a:rPr>
              <a:t>ks</a:t>
            </a:r>
            <a:r>
              <a:rPr lang="en-US" dirty="0">
                <a:latin typeface="Arial" pitchFamily="34" charset="0"/>
                <a:cs typeface="Arial" pitchFamily="34" charset="0"/>
              </a:rPr>
              <a:t>i</a:t>
            </a:r>
            <a:r>
              <a:rPr lang="sr-Latn-CS" dirty="0">
                <a:latin typeface="Arial" pitchFamily="34" charset="0"/>
                <a:cs typeface="Arial" pitchFamily="34" charset="0"/>
              </a:rPr>
              <a:t>čni</a:t>
            </a:r>
            <a:r>
              <a:rPr lang="en-US" dirty="0">
                <a:latin typeface="Arial" pitchFamily="34" charset="0"/>
                <a:cs typeface="Arial" pitchFamily="34" charset="0"/>
              </a:rPr>
              <a:t> mega</a:t>
            </a:r>
            <a:r>
              <a:rPr lang="sr-Latn-CS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olon</a:t>
            </a:r>
            <a:endParaRPr lang="sr-Latn-CS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dirty="0" err="1">
                <a:latin typeface="Arial" pitchFamily="34" charset="0"/>
                <a:cs typeface="Arial" pitchFamily="34" charset="0"/>
              </a:rPr>
              <a:t>Pe</a:t>
            </a:r>
            <a:r>
              <a:rPr lang="sr-Latn-CS" dirty="0">
                <a:latin typeface="Arial" pitchFamily="34" charset="0"/>
                <a:cs typeface="Arial" pitchFamily="34" charset="0"/>
              </a:rPr>
              <a:t>rforacija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sr-Latn-CS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olon</a:t>
            </a:r>
            <a:r>
              <a:rPr lang="sr-Latn-CS" dirty="0">
                <a:latin typeface="Arial" pitchFamily="34" charset="0"/>
                <a:cs typeface="Arial" pitchFamily="34" charset="0"/>
              </a:rPr>
              <a:t>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seps</a:t>
            </a:r>
            <a:r>
              <a:rPr lang="sr-Latn-CS" dirty="0">
                <a:latin typeface="Arial" pitchFamily="34" charset="0"/>
                <a:cs typeface="Arial" pitchFamily="34" charset="0"/>
              </a:rPr>
              <a:t>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3" name="AutoShape 9"/>
          <p:cNvSpPr>
            <a:spLocks/>
          </p:cNvSpPr>
          <p:nvPr/>
        </p:nvSpPr>
        <p:spPr bwMode="auto">
          <a:xfrm rot="10800000">
            <a:off x="5562599" y="4419600"/>
            <a:ext cx="381000" cy="685800"/>
          </a:xfrm>
          <a:prstGeom prst="leftBrace">
            <a:avLst>
              <a:gd name="adj1" fmla="val 34633"/>
              <a:gd name="adj2" fmla="val 5042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sr-Latn-RS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5" name="AutoShape 9"/>
          <p:cNvSpPr>
            <a:spLocks/>
          </p:cNvSpPr>
          <p:nvPr/>
        </p:nvSpPr>
        <p:spPr bwMode="auto">
          <a:xfrm>
            <a:off x="1485900" y="1250435"/>
            <a:ext cx="990600" cy="3626366"/>
          </a:xfrm>
          <a:prstGeom prst="leftBrace">
            <a:avLst>
              <a:gd name="adj1" fmla="val 346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sr-Latn-R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656" name="Straight Connector 8"/>
          <p:cNvCxnSpPr>
            <a:cxnSpLocks noChangeShapeType="1"/>
            <a:endCxn id="27653" idx="2"/>
          </p:cNvCxnSpPr>
          <p:nvPr/>
        </p:nvCxnSpPr>
        <p:spPr bwMode="auto">
          <a:xfrm>
            <a:off x="4876799" y="4419600"/>
            <a:ext cx="6858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7" name="TextBox 15"/>
          <p:cNvSpPr txBox="1">
            <a:spLocks noChangeArrowheads="1"/>
          </p:cNvSpPr>
          <p:nvPr/>
        </p:nvSpPr>
        <p:spPr bwMode="auto">
          <a:xfrm>
            <a:off x="5867400" y="4622968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b="1" dirty="0">
                <a:latin typeface="Arial" pitchFamily="34" charset="0"/>
                <a:cs typeface="Arial" pitchFamily="34" charset="0"/>
              </a:rPr>
              <a:t>Teška </a:t>
            </a:r>
            <a:r>
              <a:rPr lang="sr-Latn-CS" b="1" dirty="0" smtClean="0">
                <a:latin typeface="Arial" pitchFamily="34" charset="0"/>
                <a:cs typeface="Arial" pitchFamily="34" charset="0"/>
              </a:rPr>
              <a:t>bolest  </a:t>
            </a:r>
            <a:r>
              <a:rPr lang="sr-Latn-CS" b="1" dirty="0">
                <a:latin typeface="Arial" pitchFamily="34" charset="0"/>
                <a:cs typeface="Arial" pitchFamily="34" charset="0"/>
              </a:rPr>
              <a:t>sa komplikacijama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812195" y="3660121"/>
            <a:ext cx="78850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60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762000" y="743274"/>
            <a:ext cx="4724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/>
              <a:t> DIJAGNOZA  </a:t>
            </a:r>
            <a:r>
              <a:rPr lang="hr-HR" sz="2400" b="1" dirty="0" smtClean="0"/>
              <a:t>CD</a:t>
            </a:r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533400" y="1295400"/>
            <a:ext cx="3886200" cy="30162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sz="2000" dirty="0"/>
              <a:t>Standardni dijagnostički kriterijum je </a:t>
            </a:r>
            <a:r>
              <a:rPr lang="pl-PL" sz="2000" b="1" dirty="0"/>
              <a:t>Koprokultura </a:t>
            </a:r>
            <a:r>
              <a:rPr lang="pl-PL" sz="2000" dirty="0"/>
              <a:t>na C. </a:t>
            </a:r>
            <a:r>
              <a:rPr lang="en-US" sz="2000" dirty="0"/>
              <a:t>d</a:t>
            </a:r>
            <a:r>
              <a:rPr lang="pl-PL" sz="2000" dirty="0"/>
              <a:t>ifficile. I senzitivnost i specifičnost  ove metode je </a:t>
            </a:r>
            <a:r>
              <a:rPr lang="en-US" sz="2000" dirty="0" err="1"/>
              <a:t>visoka</a:t>
            </a:r>
            <a:r>
              <a:rPr lang="en-US" sz="2000" dirty="0"/>
              <a:t> </a:t>
            </a:r>
            <a:r>
              <a:rPr lang="sr-Latn-ME" sz="2000" dirty="0"/>
              <a:t> skoro </a:t>
            </a:r>
            <a:r>
              <a:rPr lang="pl-PL" sz="2000" dirty="0"/>
              <a:t>100%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 err="1"/>
              <a:t>Međutim</a:t>
            </a:r>
            <a:r>
              <a:rPr lang="en-US" sz="2000" dirty="0"/>
              <a:t> d</a:t>
            </a:r>
            <a:r>
              <a:rPr lang="pl-PL" sz="2000" dirty="0"/>
              <a:t>užina trajanja pregleda (2-4 dana) i visoka cena ograničavaju primenu u svakodnevnoj praksi. </a:t>
            </a:r>
            <a:endParaRPr lang="en-US" sz="2000" dirty="0"/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30" y="2739588"/>
            <a:ext cx="5073570" cy="38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5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217441" y="228600"/>
            <a:ext cx="8897881" cy="13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Infekcija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bakterijom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Helicobacter pylori je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najrasprostranjenija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infekcija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svetu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Latn-M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 epidemioloskog stanovista H. pylori infekcija ima razmere pandemije.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Približno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jedna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polovina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svetske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populacije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je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inficirana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ovom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bakterijom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endParaRPr lang="sr-Latn-M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1" y="2184710"/>
            <a:ext cx="8756640" cy="448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8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457200" y="1560512"/>
            <a:ext cx="5029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/>
              <a:t>D</a:t>
            </a:r>
            <a:r>
              <a:rPr lang="pl-PL" sz="2000" b="1" dirty="0"/>
              <a:t>okazivanje citotoksina u stolici</a:t>
            </a:r>
            <a:endParaRPr lang="en-US" sz="2000" b="1" dirty="0"/>
          </a:p>
          <a:p>
            <a:pPr eaLnBrk="1" hangingPunct="1"/>
            <a:endParaRPr lang="sr-Latn-CS" sz="2000" b="1" dirty="0"/>
          </a:p>
          <a:p>
            <a:pPr eaLnBrk="1" hangingPunct="1"/>
            <a:r>
              <a:rPr lang="en-US" sz="2000" dirty="0"/>
              <a:t>je n</a:t>
            </a:r>
            <a:r>
              <a:rPr lang="pl-PL" sz="2000" dirty="0"/>
              <a:t>ajčešće korišćeni test</a:t>
            </a:r>
            <a:r>
              <a:rPr lang="en-US" sz="2000" dirty="0"/>
              <a:t>,</a:t>
            </a:r>
            <a:r>
              <a:rPr lang="pl-PL" sz="2000" dirty="0"/>
              <a:t> koji se zasniva na antigenskoj detekciji toksina A </a:t>
            </a:r>
            <a:r>
              <a:rPr lang="pl-PL" sz="2000" dirty="0" smtClean="0"/>
              <a:t> </a:t>
            </a:r>
            <a:r>
              <a:rPr lang="pl-PL" sz="2000" dirty="0"/>
              <a:t>ili </a:t>
            </a:r>
            <a:r>
              <a:rPr lang="pl-PL" sz="2000" dirty="0" smtClean="0"/>
              <a:t> </a:t>
            </a:r>
            <a:r>
              <a:rPr lang="pl-PL" sz="2000" dirty="0"/>
              <a:t>B. </a:t>
            </a:r>
            <a:endParaRPr lang="en-US" sz="2000" dirty="0" smtClean="0"/>
          </a:p>
          <a:p>
            <a:pPr eaLnBrk="1" hangingPunct="1"/>
            <a:endParaRPr lang="pl-PL" sz="2000" dirty="0"/>
          </a:p>
          <a:p>
            <a:pPr eaLnBrk="1" hangingPunct="1"/>
            <a:r>
              <a:rPr lang="pl-PL" sz="2000" b="1" dirty="0">
                <a:solidFill>
                  <a:srgbClr val="FF0000"/>
                </a:solidFill>
              </a:rPr>
              <a:t>Ovaj test ima visoku specifičnost (98%) ali je ograničen umerenom osetljivošću (50%). </a:t>
            </a:r>
            <a:endParaRPr lang="pl-PL" sz="2000" b="1" dirty="0" smtClean="0">
              <a:solidFill>
                <a:srgbClr val="FF0000"/>
              </a:solidFill>
            </a:endParaRPr>
          </a:p>
          <a:p>
            <a:pPr eaLnBrk="1" hangingPunct="1"/>
            <a:endParaRPr lang="pl-PL" sz="2000" b="1" dirty="0"/>
          </a:p>
          <a:p>
            <a:pPr eaLnBrk="1" hangingPunct="1"/>
            <a:r>
              <a:rPr lang="pl-PL" sz="2000" dirty="0"/>
              <a:t>Ukoliko je kod simptomatskih bolesnika negativan treba ga proveriti drugom, senzitivnijom, metodom</a:t>
            </a:r>
            <a:r>
              <a:rPr lang="en-US" sz="2000" dirty="0"/>
              <a:t> </a:t>
            </a: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894522" y="583095"/>
            <a:ext cx="4724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/>
              <a:t> DIJAGNOZA  </a:t>
            </a:r>
            <a:r>
              <a:rPr lang="hr-HR" sz="2400" b="1" dirty="0" smtClean="0"/>
              <a:t>CD</a:t>
            </a:r>
            <a:r>
              <a:rPr lang="en-US" sz="2400" b="1" dirty="0" smtClean="0"/>
              <a:t>C</a:t>
            </a:r>
            <a:endParaRPr lang="en-US" sz="2400" b="1" dirty="0"/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32321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2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914400" y="1676400"/>
            <a:ext cx="6870700" cy="31700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000" b="1" dirty="0">
                <a:latin typeface="Arial" pitchFamily="34" charset="0"/>
                <a:cs typeface="Arial" pitchFamily="34" charset="0"/>
              </a:rPr>
              <a:t>Endoskopija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Endoskopski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nalaz pseudomembranoznog kolitisa je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specifičan :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beličastožućkaste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naslage veličine od nekoliko milimetara do 2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sa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ntimetra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, koje manje ili više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konfluiraju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Sluznica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između ovih pseudomembrana obično deluje normalno.</a:t>
            </a:r>
          </a:p>
          <a:p>
            <a:pPr>
              <a:spcBef>
                <a:spcPct val="50000"/>
              </a:spcBef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CDC može imati i nespecifičnu kliničku sliku sa hiperemijom i atipičnim nekrozama a tada obavezno uraditi biosiju uz oprez od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perforacije.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762000" y="817977"/>
            <a:ext cx="5486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/>
              <a:t> DIJAGNOZA  </a:t>
            </a:r>
            <a:r>
              <a:rPr lang="hr-HR" sz="2400" b="1" dirty="0" smtClean="0"/>
              <a:t>CD</a:t>
            </a:r>
            <a:r>
              <a:rPr lang="en-US" sz="2400" b="1" dirty="0" smtClean="0"/>
              <a:t>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886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856" y="6076890"/>
            <a:ext cx="32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ME" sz="2000" b="1" dirty="0" smtClean="0"/>
              <a:t>Colitis  pseudomembranosa </a:t>
            </a:r>
            <a:endParaRPr lang="sr-Latn-ME" sz="2000" b="1" dirty="0"/>
          </a:p>
        </p:txBody>
      </p:sp>
    </p:spTree>
    <p:extLst>
      <p:ext uri="{BB962C8B-B14F-4D97-AF65-F5344CB8AC3E}">
        <p14:creationId xmlns:p14="http://schemas.microsoft.com/office/powerpoint/2010/main" val="7858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543339" y="509128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2400" b="1" dirty="0"/>
              <a:t>LEČENJE </a:t>
            </a:r>
            <a:r>
              <a:rPr lang="sr-Latn-CS" sz="2400" b="1" dirty="0" smtClean="0"/>
              <a:t>CDC</a:t>
            </a:r>
            <a:r>
              <a:rPr lang="sr-Latn-CS" dirty="0" smtClean="0"/>
              <a:t>  </a:t>
            </a:r>
            <a:r>
              <a:rPr lang="sr-Latn-CS" sz="2400" dirty="0"/>
              <a:t>– OPŠTE MERE </a:t>
            </a:r>
            <a:endParaRPr lang="en-US" sz="2400" dirty="0"/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76" y="3276600"/>
            <a:ext cx="4036424" cy="314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33400" y="1371600"/>
            <a:ext cx="4114800" cy="4893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sz="2400" b="1" dirty="0" err="1"/>
              <a:t>Isključiti</a:t>
            </a:r>
            <a:r>
              <a:rPr lang="en-US" sz="2400" b="1" dirty="0"/>
              <a:t>  </a:t>
            </a:r>
            <a:r>
              <a:rPr lang="en-US" sz="2400" b="1" dirty="0" err="1"/>
              <a:t>antibiotike</a:t>
            </a:r>
            <a:r>
              <a:rPr lang="sr-Latn-CS" sz="2400" dirty="0"/>
              <a:t> ili ako mora dati ciljane antibiotike uskog spektra</a:t>
            </a:r>
            <a:endParaRPr lang="en-US" sz="2400" dirty="0"/>
          </a:p>
          <a:p>
            <a:pPr eaLnBrk="1" hangingPunct="1">
              <a:buFontTx/>
              <a:buAutoNum type="arabicPeriod"/>
            </a:pPr>
            <a:r>
              <a:rPr lang="en-US" sz="2400" b="1" dirty="0" err="1"/>
              <a:t>Poslati</a:t>
            </a:r>
            <a:r>
              <a:rPr lang="en-US" sz="2400" b="1" dirty="0"/>
              <a:t> </a:t>
            </a:r>
            <a:r>
              <a:rPr lang="en-US" sz="2400" b="1" dirty="0" err="1"/>
              <a:t>stolicu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toksine</a:t>
            </a:r>
            <a:r>
              <a:rPr lang="en-US" sz="2400" b="1" dirty="0"/>
              <a:t> </a:t>
            </a:r>
            <a:r>
              <a:rPr lang="en-US" sz="2400" b="1" dirty="0" err="1"/>
              <a:t>C.difficile</a:t>
            </a:r>
            <a:endParaRPr lang="en-US" sz="2400" b="1" dirty="0"/>
          </a:p>
          <a:p>
            <a:pPr eaLnBrk="1" hangingPunct="1">
              <a:buFontTx/>
              <a:buAutoNum type="arabicPeriod"/>
            </a:pPr>
            <a:r>
              <a:rPr lang="sr-Latn-CS" sz="2400" b="1" dirty="0"/>
              <a:t>Nadoknaditi tečnosti i elektrolite </a:t>
            </a:r>
            <a:r>
              <a:rPr lang="en-US" sz="2400" b="1" dirty="0"/>
              <a:t> </a:t>
            </a:r>
            <a:r>
              <a:rPr lang="en-US" sz="2400" dirty="0" err="1"/>
              <a:t>Proceniti</a:t>
            </a:r>
            <a:r>
              <a:rPr lang="en-US" sz="2400" dirty="0"/>
              <a:t> </a:t>
            </a:r>
            <a:r>
              <a:rPr lang="en-US" sz="2400" dirty="0" err="1"/>
              <a:t>potrebu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uvođenjem</a:t>
            </a:r>
            <a:r>
              <a:rPr lang="en-US" sz="2400" dirty="0"/>
              <a:t> </a:t>
            </a:r>
            <a:r>
              <a:rPr lang="en-US" sz="2400" dirty="0" err="1"/>
              <a:t>empirijske</a:t>
            </a:r>
            <a:r>
              <a:rPr lang="en-US" sz="2400" dirty="0"/>
              <a:t> </a:t>
            </a:r>
            <a:r>
              <a:rPr lang="en-US" sz="2400" dirty="0" err="1"/>
              <a:t>terapije</a:t>
            </a:r>
            <a:r>
              <a:rPr lang="en-US" sz="2400" dirty="0"/>
              <a:t> u </a:t>
            </a:r>
            <a:r>
              <a:rPr lang="en-US" sz="2400" dirty="0" err="1"/>
              <a:t>umerenim</a:t>
            </a:r>
            <a:r>
              <a:rPr lang="en-US" sz="2400" dirty="0"/>
              <a:t> i </a:t>
            </a:r>
            <a:r>
              <a:rPr lang="en-US" sz="2400" dirty="0" err="1"/>
              <a:t>težim</a:t>
            </a:r>
            <a:r>
              <a:rPr lang="sr-Latn-CS" sz="2400" dirty="0"/>
              <a:t> </a:t>
            </a:r>
            <a:r>
              <a:rPr lang="en-US" sz="2400" dirty="0" err="1"/>
              <a:t>slučajevima</a:t>
            </a:r>
            <a:r>
              <a:rPr lang="en-US" sz="2400" dirty="0"/>
              <a:t>.</a:t>
            </a:r>
            <a:endParaRPr lang="sr-Latn-CS" sz="2400" b="1" dirty="0"/>
          </a:p>
          <a:p>
            <a:pPr eaLnBrk="1" hangingPunct="1">
              <a:buFontTx/>
              <a:buAutoNum type="arabicPeriod"/>
            </a:pPr>
            <a:r>
              <a:rPr lang="en-US" sz="2400" b="1" u="sng" dirty="0"/>
              <a:t>Ne </a:t>
            </a:r>
            <a:r>
              <a:rPr lang="en-US" sz="2400" b="1" u="sng" dirty="0" err="1"/>
              <a:t>davati</a:t>
            </a:r>
            <a:r>
              <a:rPr lang="en-US" sz="2400" b="1" u="sng" dirty="0"/>
              <a:t>  </a:t>
            </a:r>
            <a:r>
              <a:rPr lang="en-US" sz="2400" b="1" u="sng" dirty="0" err="1"/>
              <a:t>antiperistaltike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26444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699052" y="476301"/>
            <a:ext cx="25668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sz="2400" dirty="0" smtClean="0"/>
              <a:t>OPŠTE </a:t>
            </a:r>
            <a:r>
              <a:rPr lang="sr-Latn-CS" sz="2400" dirty="0"/>
              <a:t>MERE </a:t>
            </a:r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34678" y="2211655"/>
            <a:ext cx="5221701" cy="267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" y="1085945"/>
            <a:ext cx="5551165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sz="2000" dirty="0" err="1"/>
              <a:t>Smestiti</a:t>
            </a:r>
            <a:r>
              <a:rPr lang="en-US" sz="2000" dirty="0"/>
              <a:t> </a:t>
            </a:r>
            <a:r>
              <a:rPr lang="en-US" sz="2000" dirty="0" err="1"/>
              <a:t>pacijenta</a:t>
            </a:r>
            <a:r>
              <a:rPr lang="en-US" sz="2000" dirty="0"/>
              <a:t> u </a:t>
            </a:r>
            <a:r>
              <a:rPr lang="en-US" sz="2000" dirty="0" err="1"/>
              <a:t>odvojenu</a:t>
            </a:r>
            <a:r>
              <a:rPr lang="en-US" sz="2000" dirty="0"/>
              <a:t> </a:t>
            </a:r>
            <a:r>
              <a:rPr lang="en-US" sz="2000" dirty="0" err="1"/>
              <a:t>sobu</a:t>
            </a:r>
            <a:r>
              <a:rPr lang="en-US" sz="2000" dirty="0"/>
              <a:t>  i </a:t>
            </a:r>
            <a:r>
              <a:rPr lang="en-US" sz="2000" dirty="0" err="1"/>
              <a:t>ograni</a:t>
            </a:r>
            <a:r>
              <a:rPr lang="sr-Latn-CS" sz="2000" dirty="0"/>
              <a:t>č</a:t>
            </a:r>
            <a:r>
              <a:rPr lang="en-US" sz="2000" dirty="0" err="1"/>
              <a:t>iti</a:t>
            </a:r>
            <a:r>
              <a:rPr lang="en-US" sz="2000" dirty="0"/>
              <a:t> </a:t>
            </a:r>
            <a:r>
              <a:rPr lang="en-US" sz="2000" dirty="0" err="1"/>
              <a:t>posete</a:t>
            </a:r>
            <a:r>
              <a:rPr lang="en-US" sz="2000" dirty="0"/>
              <a:t> </a:t>
            </a:r>
            <a:endParaRPr lang="sr-Latn-CS" sz="2000" dirty="0"/>
          </a:p>
          <a:p>
            <a:pPr eaLnBrk="1" hangingPunct="1">
              <a:buFontTx/>
              <a:buAutoNum type="arabicPeriod"/>
            </a:pPr>
            <a:r>
              <a:rPr lang="en-US" sz="2000" dirty="0" err="1"/>
              <a:t>Koristiti</a:t>
            </a:r>
            <a:r>
              <a:rPr lang="en-US" sz="2000" dirty="0"/>
              <a:t> </a:t>
            </a:r>
            <a:r>
              <a:rPr lang="en-US" sz="2000" dirty="0" err="1"/>
              <a:t>rukavice</a:t>
            </a:r>
            <a:r>
              <a:rPr lang="en-US" sz="2000" dirty="0"/>
              <a:t>  </a:t>
            </a:r>
            <a:r>
              <a:rPr lang="en-US" sz="2000" dirty="0" err="1"/>
              <a:t>pri</a:t>
            </a:r>
            <a:r>
              <a:rPr lang="en-US" sz="2000" dirty="0"/>
              <a:t> </a:t>
            </a:r>
            <a:r>
              <a:rPr lang="en-US" sz="2000" dirty="0" err="1"/>
              <a:t>kontaktu</a:t>
            </a:r>
            <a:r>
              <a:rPr lang="en-US" sz="2000" dirty="0"/>
              <a:t> </a:t>
            </a:r>
            <a:r>
              <a:rPr lang="en-US" sz="2000" dirty="0" err="1" smtClean="0"/>
              <a:t>sa</a:t>
            </a:r>
            <a:r>
              <a:rPr lang="sr-Latn-ME" sz="2000" dirty="0" smtClean="0"/>
              <a:t> pacijentom, </a:t>
            </a:r>
            <a:r>
              <a:rPr lang="sr-Latn-CS" sz="2000" dirty="0" smtClean="0"/>
              <a:t> </a:t>
            </a:r>
            <a:r>
              <a:rPr lang="en-US" sz="2000" dirty="0" err="1"/>
              <a:t>krvlju</a:t>
            </a:r>
            <a:r>
              <a:rPr lang="en-US" sz="2000" dirty="0"/>
              <a:t> i </a:t>
            </a:r>
            <a:r>
              <a:rPr lang="en-US" sz="2000" dirty="0" err="1"/>
              <a:t>izlučevinama</a:t>
            </a:r>
            <a:r>
              <a:rPr lang="en-US" sz="2000" dirty="0"/>
              <a:t> </a:t>
            </a:r>
            <a:r>
              <a:rPr lang="en-US" sz="2000" dirty="0" err="1"/>
              <a:t>pacijenta</a:t>
            </a:r>
            <a:r>
              <a:rPr lang="en-US" sz="2000" dirty="0"/>
              <a:t>.</a:t>
            </a:r>
            <a:endParaRPr lang="sr-Latn-CS" sz="2000" dirty="0"/>
          </a:p>
          <a:p>
            <a:pPr eaLnBrk="1" hangingPunct="1">
              <a:buFontTx/>
              <a:buAutoNum type="arabicPeriod"/>
            </a:pPr>
            <a:r>
              <a:rPr lang="sr-Latn-CS" sz="2000" dirty="0"/>
              <a:t> </a:t>
            </a:r>
            <a:r>
              <a:rPr lang="en-US" sz="2000" dirty="0" err="1"/>
              <a:t>Prati</a:t>
            </a:r>
            <a:r>
              <a:rPr lang="en-US" sz="2000" dirty="0"/>
              <a:t> </a:t>
            </a:r>
            <a:r>
              <a:rPr lang="en-US" sz="2000" dirty="0" err="1"/>
              <a:t>ruke</a:t>
            </a:r>
            <a:r>
              <a:rPr lang="sr-Latn-CS" sz="2000" dirty="0"/>
              <a:t> </a:t>
            </a:r>
            <a:r>
              <a:rPr lang="sr-Latn-CS" sz="2000" b="1" dirty="0">
                <a:solidFill>
                  <a:srgbClr val="C00000"/>
                </a:solidFill>
              </a:rPr>
              <a:t>vodom i  sapunom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/>
              <a:t>posle</a:t>
            </a:r>
            <a:r>
              <a:rPr lang="en-US" sz="2000" dirty="0"/>
              <a:t> </a:t>
            </a:r>
            <a:r>
              <a:rPr lang="en-US" sz="2000" dirty="0" err="1"/>
              <a:t>svakog</a:t>
            </a:r>
            <a:r>
              <a:rPr lang="sr-Latn-CS" sz="2000" dirty="0"/>
              <a:t> </a:t>
            </a:r>
            <a:r>
              <a:rPr lang="en-US" sz="2000" dirty="0" err="1"/>
              <a:t>kontakta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pacijentom</a:t>
            </a:r>
            <a:r>
              <a:rPr lang="en-US" sz="2000" dirty="0"/>
              <a:t> </a:t>
            </a:r>
            <a:r>
              <a:rPr lang="en-US" sz="2000" dirty="0" err="1"/>
              <a:t>ili</a:t>
            </a:r>
            <a:r>
              <a:rPr lang="en-US" sz="2000" dirty="0"/>
              <a:t> </a:t>
            </a:r>
            <a:r>
              <a:rPr lang="en-US" sz="2000" dirty="0" err="1"/>
              <a:t>predmetima</a:t>
            </a:r>
            <a:r>
              <a:rPr lang="en-US" sz="2000" dirty="0"/>
              <a:t> </a:t>
            </a:r>
            <a:r>
              <a:rPr lang="en-US" sz="2000" dirty="0" err="1"/>
              <a:t>koje</a:t>
            </a:r>
            <a:r>
              <a:rPr lang="en-US" sz="2000" dirty="0"/>
              <a:t> je on </a:t>
            </a:r>
            <a:r>
              <a:rPr lang="sr-Latn-CS" sz="2000" dirty="0"/>
              <a:t>dodirivao </a:t>
            </a:r>
          </a:p>
          <a:p>
            <a:pPr eaLnBrk="1" hangingPunct="1">
              <a:buFontTx/>
              <a:buAutoNum type="arabicPeriod"/>
            </a:pPr>
            <a:r>
              <a:rPr lang="en-US" sz="2000" dirty="0" err="1"/>
              <a:t>Edukovati</a:t>
            </a:r>
            <a:r>
              <a:rPr lang="en-US" sz="2000" dirty="0"/>
              <a:t> </a:t>
            </a:r>
            <a:r>
              <a:rPr lang="sr-Latn-CS" sz="2000" dirty="0"/>
              <a:t> zaposlene o </a:t>
            </a:r>
            <a:r>
              <a:rPr lang="sr-Latn-CS" sz="2000" dirty="0" smtClean="0"/>
              <a:t>CDC:</a:t>
            </a:r>
            <a:r>
              <a:rPr lang="en-US" sz="2000" dirty="0" smtClean="0"/>
              <a:t> </a:t>
            </a:r>
            <a:r>
              <a:rPr lang="en-US" sz="2000" dirty="0" err="1"/>
              <a:t>kako</a:t>
            </a:r>
            <a:r>
              <a:rPr lang="en-US" sz="2000" dirty="0"/>
              <a:t> </a:t>
            </a:r>
            <a:r>
              <a:rPr lang="sr-Latn-CS" sz="2000" dirty="0"/>
              <a:t>nastaje </a:t>
            </a:r>
            <a:r>
              <a:rPr lang="en-US" sz="2000" dirty="0"/>
              <a:t>, </a:t>
            </a:r>
            <a:r>
              <a:rPr lang="en-US" sz="2000" dirty="0" err="1"/>
              <a:t>kako</a:t>
            </a:r>
            <a:r>
              <a:rPr lang="en-US" sz="2000" dirty="0"/>
              <a:t> se  </a:t>
            </a:r>
            <a:r>
              <a:rPr lang="en-US" sz="2000" dirty="0" err="1"/>
              <a:t>tretira</a:t>
            </a:r>
            <a:r>
              <a:rPr lang="en-US" sz="2000" dirty="0"/>
              <a:t>, i </a:t>
            </a:r>
            <a:r>
              <a:rPr lang="en-US" sz="2000" dirty="0" err="1"/>
              <a:t>kako</a:t>
            </a:r>
            <a:r>
              <a:rPr lang="en-US" sz="2000" dirty="0"/>
              <a:t> </a:t>
            </a:r>
            <a:r>
              <a:rPr lang="sr-Latn-CS" sz="2000" dirty="0"/>
              <a:t>da</a:t>
            </a:r>
            <a:r>
              <a:rPr lang="en-US" sz="2000" dirty="0"/>
              <a:t> se </a:t>
            </a:r>
            <a:r>
              <a:rPr lang="en-US" sz="2000" dirty="0" err="1"/>
              <a:t>sp</a:t>
            </a:r>
            <a:r>
              <a:rPr lang="sr-Latn-CS" sz="2000" dirty="0"/>
              <a:t>reči </a:t>
            </a:r>
            <a:r>
              <a:rPr lang="en-US" sz="2000" dirty="0"/>
              <a:t> </a:t>
            </a:r>
            <a:r>
              <a:rPr lang="en-US" sz="2000" dirty="0" err="1"/>
              <a:t>širenje</a:t>
            </a:r>
            <a:r>
              <a:rPr lang="en-US" sz="2000" dirty="0"/>
              <a:t> </a:t>
            </a:r>
            <a:r>
              <a:rPr lang="en-US" sz="2000" dirty="0" err="1"/>
              <a:t>zaraze</a:t>
            </a:r>
            <a:r>
              <a:rPr lang="en-US" sz="2000" dirty="0"/>
              <a:t>. </a:t>
            </a:r>
            <a:endParaRPr lang="sr-Latn-CS" sz="2000" dirty="0"/>
          </a:p>
          <a:p>
            <a:pPr eaLnBrk="1" hangingPunct="1">
              <a:buFontTx/>
              <a:buAutoNum type="arabicPeriod"/>
            </a:pPr>
            <a:r>
              <a:rPr lang="hr-HR" sz="2000" b="1" dirty="0">
                <a:solidFill>
                  <a:srgbClr val="C00000"/>
                </a:solidFill>
              </a:rPr>
              <a:t>Alkohol ne ubije spore C difficile</a:t>
            </a:r>
            <a:r>
              <a:rPr lang="hr-HR" sz="2000" dirty="0">
                <a:solidFill>
                  <a:srgbClr val="C00000"/>
                </a:solidFill>
              </a:rPr>
              <a:t> </a:t>
            </a:r>
            <a:r>
              <a:rPr lang="hr-HR" sz="2000" dirty="0" smtClean="0"/>
              <a:t>(</a:t>
            </a:r>
            <a:r>
              <a:rPr lang="hr-HR" sz="2000" dirty="0"/>
              <a:t>stolica se tretira alkoholom pri zasejavanju na  C. Difficile)</a:t>
            </a:r>
            <a:r>
              <a:rPr lang="en-US" sz="2000" dirty="0"/>
              <a:t> </a:t>
            </a:r>
            <a:endParaRPr lang="sr-Latn-CS" sz="2000" dirty="0"/>
          </a:p>
          <a:p>
            <a:pPr eaLnBrk="1" hangingPunct="1">
              <a:buFontTx/>
              <a:buAutoNum type="arabicPeriod"/>
            </a:pPr>
            <a:r>
              <a:rPr lang="pl-PL" sz="2000" dirty="0"/>
              <a:t>Za dezinfekciju prostorija koristiti </a:t>
            </a:r>
            <a:r>
              <a:rPr lang="pl-PL" sz="2000" b="1" dirty="0">
                <a:solidFill>
                  <a:srgbClr val="C00000"/>
                </a:solidFill>
              </a:rPr>
              <a:t>agense na bazi hipohlorita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/>
              <a:t> </a:t>
            </a:r>
            <a:endParaRPr lang="sr-Latn-CS" sz="2000" b="1" dirty="0"/>
          </a:p>
          <a:p>
            <a:pPr eaLnBrk="1" hangingPunct="1">
              <a:spcBef>
                <a:spcPct val="5000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16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990600" y="697971"/>
            <a:ext cx="6858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400" b="1" dirty="0"/>
              <a:t>LEČENJE </a:t>
            </a:r>
            <a:r>
              <a:rPr lang="pl-PL" sz="2400" b="1" dirty="0" smtClean="0"/>
              <a:t>CDC </a:t>
            </a:r>
            <a:endParaRPr lang="en-US" sz="2400" b="1" dirty="0"/>
          </a:p>
        </p:txBody>
      </p:sp>
      <p:sp>
        <p:nvSpPr>
          <p:cNvPr id="55299" name="Text Box 8"/>
          <p:cNvSpPr txBox="1">
            <a:spLocks noChangeArrowheads="1"/>
          </p:cNvSpPr>
          <p:nvPr/>
        </p:nvSpPr>
        <p:spPr bwMode="auto">
          <a:xfrm>
            <a:off x="762000" y="1828800"/>
            <a:ext cx="67818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2000" b="1" dirty="0" smtClean="0"/>
              <a:t>Prva pojava bolesti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000" b="1" i="1" dirty="0"/>
              <a:t>Oralno metronidazol, 500 mg 3 x </a:t>
            </a:r>
            <a:r>
              <a:rPr lang="pl-PL" sz="2000" b="1" i="1" dirty="0" smtClean="0"/>
              <a:t>dn. 10-14 </a:t>
            </a:r>
            <a:r>
              <a:rPr lang="pl-PL" sz="2000" b="1" i="1" dirty="0"/>
              <a:t>dana</a:t>
            </a:r>
          </a:p>
          <a:p>
            <a:pPr marL="342900" indent="-342900">
              <a:buFont typeface="Arial" pitchFamily="34" charset="0"/>
              <a:buChar char="•"/>
            </a:pPr>
            <a:endParaRPr lang="pl-PL" sz="20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Prvi recidiv</a:t>
            </a:r>
            <a:br>
              <a:rPr lang="pl-PL" sz="2000" b="1" dirty="0" smtClean="0"/>
            </a:br>
            <a:r>
              <a:rPr lang="pl-PL" sz="2000" dirty="0" smtClean="0"/>
              <a:t>• Blaga ili umerena C. difficile infekcija (CDI)</a:t>
            </a:r>
          </a:p>
          <a:p>
            <a:r>
              <a:rPr lang="pl-PL" sz="2000" b="1" i="1" dirty="0" smtClean="0"/>
              <a:t>Oralno </a:t>
            </a:r>
            <a:r>
              <a:rPr lang="pl-PL" sz="2000" b="1" i="1" dirty="0"/>
              <a:t>metronidazol, 500 mg 3 x </a:t>
            </a:r>
            <a:r>
              <a:rPr lang="pl-PL" sz="2000" b="1" i="1" dirty="0" smtClean="0"/>
              <a:t>dn. </a:t>
            </a:r>
            <a:r>
              <a:rPr lang="pl-PL" sz="2000" b="1" i="1" dirty="0"/>
              <a:t>14 </a:t>
            </a:r>
            <a:r>
              <a:rPr lang="pl-PL" sz="2000" b="1" i="1" dirty="0" smtClean="0"/>
              <a:t>dana</a:t>
            </a:r>
          </a:p>
          <a:p>
            <a:endParaRPr lang="pl-PL" sz="2000" b="1" i="1" dirty="0"/>
          </a:p>
          <a:p>
            <a:r>
              <a:rPr lang="pl-PL" sz="2000" b="1" i="1" dirty="0"/>
              <a:t/>
            </a:r>
            <a:br>
              <a:rPr lang="pl-PL" sz="2000" b="1" i="1" dirty="0"/>
            </a:br>
            <a:endParaRPr lang="pl-PL" sz="2000" b="1" i="1" dirty="0"/>
          </a:p>
          <a:p>
            <a:r>
              <a:rPr lang="pl-PL" sz="2000" dirty="0"/>
              <a:t>• Teška forma CDI kao i blaga ili umerena CDI (koja prethodno nije odgovorila na </a:t>
            </a:r>
            <a:r>
              <a:rPr lang="pl-PL" sz="2000" dirty="0" smtClean="0"/>
              <a:t>metronidazol)</a:t>
            </a:r>
          </a:p>
          <a:p>
            <a:r>
              <a:rPr lang="pl-PL" sz="2000" dirty="0" smtClean="0"/>
              <a:t> </a:t>
            </a:r>
            <a:r>
              <a:rPr lang="pl-PL" sz="2000" b="1" i="1" dirty="0" smtClean="0"/>
              <a:t>Oralno </a:t>
            </a:r>
            <a:r>
              <a:rPr lang="pl-PL" sz="2000" b="1" i="1" dirty="0"/>
              <a:t>vankomicin, 125 </a:t>
            </a:r>
            <a:r>
              <a:rPr lang="pl-PL" sz="2000" b="1" i="1" dirty="0" smtClean="0"/>
              <a:t>-250 mg </a:t>
            </a:r>
            <a:r>
              <a:rPr lang="pl-PL" sz="2000" b="1" i="1" dirty="0"/>
              <a:t>4x </a:t>
            </a:r>
            <a:r>
              <a:rPr lang="pl-PL" sz="2000" b="1" i="1" dirty="0" smtClean="0"/>
              <a:t>dn.  </a:t>
            </a:r>
            <a:r>
              <a:rPr lang="pl-PL" sz="2000" b="1" i="1" dirty="0"/>
              <a:t>14 dana</a:t>
            </a:r>
            <a:r>
              <a:rPr lang="pl-PL" sz="2000" b="1" i="1" dirty="0">
                <a:solidFill>
                  <a:srgbClr val="000000"/>
                </a:solidFill>
              </a:rPr>
              <a:t> </a:t>
            </a:r>
            <a:br>
              <a:rPr lang="pl-PL" sz="2000" b="1" i="1" dirty="0">
                <a:solidFill>
                  <a:srgbClr val="000000"/>
                </a:solidFill>
              </a:rPr>
            </a:br>
            <a:endParaRPr lang="en-US" sz="2000" b="1" i="1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542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685800" y="1828800"/>
            <a:ext cx="5257800" cy="30162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000" b="1" dirty="0"/>
              <a:t>Drugi recidiv </a:t>
            </a:r>
            <a:br>
              <a:rPr lang="pl-PL" sz="2000" b="1" dirty="0"/>
            </a:br>
            <a:r>
              <a:rPr lang="pl-PL" sz="2000" i="1" dirty="0"/>
              <a:t>Oralno vankomicin sa sužavanjem doze tokom 6-7 nedelja </a:t>
            </a:r>
            <a:endParaRPr lang="pl-PL" sz="2000" i="1" dirty="0" smtClean="0"/>
          </a:p>
          <a:p>
            <a:pPr eaLnBrk="1" hangingPunct="1">
              <a:spcBef>
                <a:spcPct val="50000"/>
              </a:spcBef>
            </a:pPr>
            <a:r>
              <a:rPr lang="pl-PL" sz="2000" i="1" dirty="0"/>
              <a:t/>
            </a:r>
            <a:br>
              <a:rPr lang="pl-PL" sz="2000" i="1" dirty="0"/>
            </a:br>
            <a:r>
              <a:rPr lang="pl-PL" sz="2000" i="1" dirty="0"/>
              <a:t>125 mg 4 x dnevno 14 dana</a:t>
            </a:r>
            <a:br>
              <a:rPr lang="pl-PL" sz="2000" i="1" dirty="0"/>
            </a:br>
            <a:r>
              <a:rPr lang="pl-PL" sz="2000" i="1" dirty="0"/>
              <a:t>125 mg 2 x dnevno 7 dana</a:t>
            </a:r>
            <a:br>
              <a:rPr lang="pl-PL" sz="2000" i="1" dirty="0"/>
            </a:br>
            <a:r>
              <a:rPr lang="pl-PL" sz="2000" i="1" dirty="0"/>
              <a:t>125 mg 1 x dnevno 7dana </a:t>
            </a:r>
            <a:br>
              <a:rPr lang="pl-PL" sz="2000" i="1" dirty="0"/>
            </a:br>
            <a:r>
              <a:rPr lang="pl-PL" sz="2000" i="1" dirty="0"/>
              <a:t>125 mg 1 x dnevno svakog 2.dana 8 dana </a:t>
            </a:r>
            <a:br>
              <a:rPr lang="pl-PL" sz="2000" i="1" dirty="0"/>
            </a:br>
            <a:r>
              <a:rPr lang="pl-PL" sz="2000" i="1" dirty="0"/>
              <a:t>125 mg 1 x dnevno svakog 3 dana 15 dana</a:t>
            </a:r>
            <a:endParaRPr lang="en-US" sz="2000" i="1" dirty="0"/>
          </a:p>
        </p:txBody>
      </p:sp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914400" y="678093"/>
            <a:ext cx="6858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400" b="1" dirty="0"/>
              <a:t>LEČENJE </a:t>
            </a:r>
            <a:r>
              <a:rPr lang="pl-PL" sz="2400" b="1" dirty="0" smtClean="0"/>
              <a:t>REKURENTNOG CDC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997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1143000" y="1600200"/>
            <a:ext cx="5105400" cy="40934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000" b="1" dirty="0"/>
              <a:t>Naredni recidivi</a:t>
            </a:r>
            <a:r>
              <a:rPr lang="pl-PL" sz="2000" dirty="0"/>
              <a:t> </a:t>
            </a:r>
            <a:br>
              <a:rPr lang="pl-PL" sz="2000" dirty="0"/>
            </a:br>
            <a:r>
              <a:rPr lang="pl-PL" sz="2000" i="1" dirty="0"/>
              <a:t>Oralno vankomicin, </a:t>
            </a:r>
            <a:r>
              <a:rPr lang="pl-PL" sz="2000" i="1" dirty="0" smtClean="0"/>
              <a:t>250 </a:t>
            </a:r>
            <a:r>
              <a:rPr lang="pl-PL" sz="2000" i="1" dirty="0"/>
              <a:t>mg 4 x dn 14 dana,</a:t>
            </a:r>
            <a:endParaRPr lang="en-US" sz="2000" i="1" dirty="0"/>
          </a:p>
          <a:p>
            <a:pPr eaLnBrk="1" hangingPunct="1">
              <a:spcBef>
                <a:spcPct val="50000"/>
              </a:spcBef>
            </a:pPr>
            <a:r>
              <a:rPr lang="en-US" sz="2000" i="1" dirty="0"/>
              <a:t>(</a:t>
            </a:r>
            <a:r>
              <a:rPr lang="en-US" sz="2000" i="1" dirty="0" err="1"/>
              <a:t>ili</a:t>
            </a:r>
            <a:r>
              <a:rPr lang="en-US" sz="2000" i="1" dirty="0"/>
              <a:t> </a:t>
            </a:r>
            <a:r>
              <a:rPr lang="en-US" sz="2000" i="1" dirty="0" err="1"/>
              <a:t>Fidaksomicin</a:t>
            </a:r>
            <a:r>
              <a:rPr lang="pl-PL" sz="2000" i="1" dirty="0"/>
              <a:t>  200 mg 2x dn 14 dana)              </a:t>
            </a:r>
          </a:p>
          <a:p>
            <a:pPr eaLnBrk="1" hangingPunct="1">
              <a:spcBef>
                <a:spcPct val="50000"/>
              </a:spcBef>
            </a:pPr>
            <a:r>
              <a:rPr lang="pl-PL" sz="2000" i="1" dirty="0"/>
              <a:t> </a:t>
            </a:r>
            <a:r>
              <a:rPr lang="pl-PL" sz="2000" b="1" i="1" dirty="0"/>
              <a:t>nastaviti rifaksimin, 400 mg 2x </a:t>
            </a:r>
            <a:r>
              <a:rPr lang="pl-PL" sz="2000" b="1" i="1" dirty="0" smtClean="0"/>
              <a:t>2 dn </a:t>
            </a:r>
            <a:r>
              <a:rPr lang="pl-PL" sz="2000" b="1" i="1" dirty="0"/>
              <a:t>14 dana</a:t>
            </a:r>
            <a:endParaRPr lang="en-US" sz="2000" b="1" i="1" dirty="0"/>
          </a:p>
          <a:p>
            <a:pPr eaLnBrk="1" hangingPunct="1">
              <a:spcBef>
                <a:spcPct val="50000"/>
              </a:spcBef>
            </a:pPr>
            <a:r>
              <a:rPr lang="pl-PL" sz="2000" i="1" dirty="0"/>
              <a:t>Razmotriti potrebu za fekalnom mikrobnom transplantacijom i davanje intravenskih imunoglobulina</a:t>
            </a:r>
          </a:p>
          <a:p>
            <a:pPr eaLnBrk="1" hangingPunct="1">
              <a:spcBef>
                <a:spcPct val="50000"/>
              </a:spcBef>
            </a:pPr>
            <a:r>
              <a:rPr lang="pl-PL" sz="2800" i="1" dirty="0"/>
              <a:t/>
            </a:r>
            <a:br>
              <a:rPr lang="pl-PL" sz="2800" i="1" dirty="0"/>
            </a:br>
            <a:endParaRPr lang="en-US" sz="2800" i="1" dirty="0"/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523461" y="501305"/>
            <a:ext cx="6858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400" b="1"/>
              <a:t>LEČENJE </a:t>
            </a:r>
            <a:r>
              <a:rPr lang="pl-PL" sz="2400" b="1" smtClean="0"/>
              <a:t>REKURENTNOG  CDC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4803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838200" y="304800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400" b="1" dirty="0"/>
              <a:t>DRUGE OPCIJE  LEČENJA </a:t>
            </a:r>
            <a:r>
              <a:rPr lang="pl-PL" sz="2400" b="1" dirty="0" smtClean="0"/>
              <a:t>CDC</a:t>
            </a:r>
            <a:endParaRPr lang="en-US" sz="2400" b="1" dirty="0"/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38" y="2133600"/>
            <a:ext cx="4435475" cy="404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33401" y="1082675"/>
            <a:ext cx="320040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400" b="1" dirty="0"/>
              <a:t>PROBIOTICI </a:t>
            </a:r>
            <a:endParaRPr lang="pl-PL" sz="2400" b="1" dirty="0" smtClean="0"/>
          </a:p>
          <a:p>
            <a:pPr eaLnBrk="1" hangingPunct="1"/>
            <a:endParaRPr lang="pl-PL" sz="2400" b="1" dirty="0"/>
          </a:p>
          <a:p>
            <a:r>
              <a:rPr lang="pl-PL" sz="2000" dirty="0" smtClean="0"/>
              <a:t>Iako </a:t>
            </a:r>
            <a:r>
              <a:rPr lang="pl-PL" sz="2000" dirty="0"/>
              <a:t>mnoge studije pokazuju korisnost probiotika, i oni se uveliko primenjuju još ne postoje etablirane  preporuke u vodičima dobre prakse,</a:t>
            </a:r>
            <a:r>
              <a:rPr lang="en-US" sz="2000" dirty="0"/>
              <a:t>u </a:t>
            </a:r>
            <a:r>
              <a:rPr lang="en-US" sz="2000" dirty="0" err="1"/>
              <a:t>vezi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ovim</a:t>
            </a:r>
            <a:r>
              <a:rPr lang="en-US" sz="2000" dirty="0"/>
              <a:t> </a:t>
            </a:r>
            <a:r>
              <a:rPr lang="en-US" sz="2000" dirty="0" err="1"/>
              <a:t>lekovima</a:t>
            </a:r>
            <a:endParaRPr lang="en-US" sz="2000" dirty="0"/>
          </a:p>
          <a:p>
            <a:pPr eaLnBrk="1" hangingPunct="1"/>
            <a:endParaRPr lang="pl-PL" sz="1600" dirty="0"/>
          </a:p>
          <a:p>
            <a:pPr eaLnBrk="1" hangingPunct="1"/>
            <a:r>
              <a:rPr lang="pl-PL" sz="2300" dirty="0"/>
              <a:t>Najčešće se koriste vrste Lactobacillus, Bifidobacterium i Saccharomyces. </a:t>
            </a:r>
            <a:endParaRPr lang="pl-PL" sz="2300" dirty="0" smtClean="0"/>
          </a:p>
          <a:p>
            <a:pPr eaLnBrk="1" hangingPunct="1"/>
            <a:endParaRPr lang="pl-PL" sz="2300" dirty="0"/>
          </a:p>
        </p:txBody>
      </p:sp>
    </p:spTree>
    <p:extLst>
      <p:ext uri="{BB962C8B-B14F-4D97-AF65-F5344CB8AC3E}">
        <p14:creationId xmlns:p14="http://schemas.microsoft.com/office/powerpoint/2010/main" val="40950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81000"/>
            <a:ext cx="838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9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0"/>
            <a:ext cx="5486400" cy="254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Ulkusna bolest i helicobacter pylori infekcija</a:t>
            </a:r>
          </a:p>
          <a:p>
            <a:endParaRPr lang="sr-Latn-ME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2000" dirty="0" smtClean="0">
                <a:latin typeface="Arial" pitchFamily="34" charset="0"/>
                <a:cs typeface="Arial" pitchFamily="34" charset="0"/>
              </a:rPr>
              <a:t>Između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85-100% bolesnika s ulkusom na duodenumu i 70-80% bolesnika s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а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ulkusom želuca   inficirano je bakterijom Helicobacter pylori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64465"/>
            <a:ext cx="5883169" cy="462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93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210591" y="381000"/>
            <a:ext cx="4078080" cy="531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Karcinom želuca i </a:t>
            </a:r>
            <a:r>
              <a:rPr lang="sr-Latn-ME" sz="2000" b="1" dirty="0">
                <a:latin typeface="Arial" pitchFamily="34" charset="0"/>
                <a:cs typeface="Arial" pitchFamily="34" charset="0"/>
              </a:rPr>
              <a:t>helicobacter pylori </a:t>
            </a:r>
            <a:r>
              <a:rPr lang="sr-Latn-ME" sz="2000" b="1" dirty="0" smtClean="0">
                <a:latin typeface="Arial" pitchFamily="34" charset="0"/>
                <a:cs typeface="Arial" pitchFamily="34" charset="0"/>
              </a:rPr>
              <a:t>infekcija</a:t>
            </a:r>
          </a:p>
          <a:p>
            <a:endParaRPr lang="sr-Latn-ME" sz="2000" b="1" dirty="0">
              <a:latin typeface="Arial" pitchFamily="34" charset="0"/>
              <a:cs typeface="Arial" pitchFamily="34" charset="0"/>
            </a:endParaRPr>
          </a:p>
          <a:p>
            <a:endParaRPr lang="sr-Latn-ME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Internacionalna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agencija za istraživanje raka (International Agency for Research on Cancer ) - IARC   je još 1994 prepoznala H. pylori kao kancerogen prvog reda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>
                <a:latin typeface="Arial" pitchFamily="34" charset="0"/>
                <a:cs typeface="Arial" pitchFamily="34" charset="0"/>
              </a:rPr>
              <a:t>Danas znamo da  je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90% </a:t>
            </a:r>
            <a:r>
              <a:rPr lang="sr-Latn-ME" sz="2000" dirty="0">
                <a:latin typeface="Arial" pitchFamily="34" charset="0"/>
                <a:cs typeface="Arial" pitchFamily="34" charset="0"/>
              </a:rPr>
              <a:t>svih karcinoma želuca posledica infekcije H. pylori </a:t>
            </a:r>
            <a:r>
              <a:rPr lang="sr-Latn-ME" sz="2000" dirty="0" smtClean="0">
                <a:latin typeface="Arial" pitchFamily="34" charset="0"/>
                <a:cs typeface="Arial" pitchFamily="34" charset="0"/>
              </a:rPr>
              <a:t>(osim karcinoma kardije). </a:t>
            </a:r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endParaRPr lang="sr-Latn-ME" sz="2000" dirty="0">
              <a:latin typeface="Arial" pitchFamily="34" charset="0"/>
              <a:cs typeface="Arial" pitchFamily="34" charset="0"/>
            </a:endParaRPr>
          </a:p>
          <a:p>
            <a:r>
              <a:rPr lang="sr-Latn-ME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sr-Latn-M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3913"/>
            <a:ext cx="3990240" cy="307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9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967" y="3657600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H. pylori je odgovoran za nastanak njih  50,3% </a:t>
            </a:r>
            <a:r>
              <a:rPr lang="hr-HR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svih </a:t>
            </a:r>
            <a:r>
              <a:rPr lang="hr-HR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karcinoma u svetu koji nastaju kao posledica </a:t>
            </a:r>
            <a:r>
              <a:rPr lang="hr-HR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neke  infekcije</a:t>
            </a:r>
            <a:r>
              <a:rPr lang="hr-HR" sz="2000" b="1" dirty="0" smtClean="0">
                <a:latin typeface="Arial" charset="0"/>
                <a:cs typeface="Arial" charset="0"/>
              </a:rPr>
              <a:t>. </a:t>
            </a:r>
            <a:endParaRPr lang="hr-HR" sz="2000" b="1" dirty="0">
              <a:latin typeface="Arial" charset="0"/>
              <a:cs typeface="Arial" charset="0"/>
            </a:endParaRPr>
          </a:p>
          <a:p>
            <a:endParaRPr lang="hr-HR" sz="2000" dirty="0">
              <a:latin typeface="Arial" charset="0"/>
              <a:cs typeface="Arial" charset="0"/>
            </a:endParaRPr>
          </a:p>
          <a:p>
            <a:r>
              <a:rPr lang="hr-HR" sz="1200" dirty="0">
                <a:latin typeface="Arial" charset="0"/>
                <a:cs typeface="Arial" charset="0"/>
              </a:rPr>
              <a:t>Na drugom mestu je infekcija papilloma virusima 26,6% </a:t>
            </a:r>
          </a:p>
          <a:p>
            <a:endParaRPr lang="hr-HR" sz="1200" dirty="0">
              <a:latin typeface="Arial" charset="0"/>
              <a:cs typeface="Arial" charset="0"/>
            </a:endParaRPr>
          </a:p>
          <a:p>
            <a:r>
              <a:rPr lang="hr-HR" sz="1200" dirty="0">
                <a:latin typeface="Arial" charset="0"/>
                <a:cs typeface="Arial" charset="0"/>
              </a:rPr>
              <a:t>N</a:t>
            </a:r>
            <a:r>
              <a:rPr lang="hr-HR" sz="1200" dirty="0" smtClean="0">
                <a:latin typeface="Arial" charset="0"/>
                <a:cs typeface="Arial" charset="0"/>
              </a:rPr>
              <a:t>a </a:t>
            </a:r>
            <a:r>
              <a:rPr lang="hr-HR" sz="1200" dirty="0">
                <a:latin typeface="Arial" charset="0"/>
                <a:cs typeface="Arial" charset="0"/>
              </a:rPr>
              <a:t>trećem mestu hepatitis B i C sa 18,1% učešća u nastanku svih karcinoma usled infekcije.</a:t>
            </a:r>
            <a:endParaRPr lang="sr-Latn-ME" sz="1200" dirty="0">
              <a:latin typeface="Arial" charset="0"/>
              <a:cs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09059"/>
            <a:ext cx="3917674" cy="389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7440" y="180020"/>
            <a:ext cx="5268960" cy="202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endParaRPr lang="hr-HR" dirty="0">
              <a:latin typeface="Arial" charset="0"/>
              <a:cs typeface="Arial" charset="0"/>
            </a:endParaRPr>
          </a:p>
          <a:p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Veza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između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H.pylori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karcinoma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želuca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predstavlja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novi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obrazac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za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razvoj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raka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sr-Latn-ME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pilori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trenutno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jedina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bakterija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koja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priznata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kao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kancerogena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hr-HR" sz="2400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228600" y="329795"/>
            <a:ext cx="4114800" cy="562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US" dirty="0" err="1">
                <a:latin typeface="Arial" charset="0"/>
                <a:cs typeface="Arial" charset="0"/>
              </a:rPr>
              <a:t>Godine</a:t>
            </a:r>
            <a:r>
              <a:rPr lang="en-US" dirty="0">
                <a:latin typeface="Arial" charset="0"/>
                <a:cs typeface="Arial" charset="0"/>
              </a:rPr>
              <a:t> 1997, </a:t>
            </a:r>
            <a:r>
              <a:rPr lang="en-US" dirty="0" err="1">
                <a:latin typeface="Arial" charset="0"/>
                <a:cs typeface="Arial" charset="0"/>
              </a:rPr>
              <a:t>Evropska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asocijacija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za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istraživanje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helikobaktera</a:t>
            </a:r>
            <a:r>
              <a:rPr lang="en-US" dirty="0">
                <a:latin typeface="Arial" charset="0"/>
                <a:cs typeface="Arial" charset="0"/>
              </a:rPr>
              <a:t> - EHSG (</a:t>
            </a:r>
            <a:r>
              <a:rPr lang="en-US" i="1" dirty="0" err="1">
                <a:latin typeface="Arial" charset="0"/>
                <a:cs typeface="Arial" charset="0"/>
              </a:rPr>
              <a:t>engl</a:t>
            </a:r>
            <a:r>
              <a:rPr lang="en-US" dirty="0" err="1">
                <a:latin typeface="Arial" charset="0"/>
                <a:cs typeface="Arial" charset="0"/>
              </a:rPr>
              <a:t>.</a:t>
            </a:r>
            <a:r>
              <a:rPr lang="en-US" dirty="0">
                <a:latin typeface="Arial" charset="0"/>
                <a:cs typeface="Arial" charset="0"/>
              </a:rPr>
              <a:t> European Helicobacter Study Group)  </a:t>
            </a:r>
            <a:r>
              <a:rPr lang="en-US" dirty="0" err="1">
                <a:latin typeface="Arial" charset="0"/>
                <a:cs typeface="Arial" charset="0"/>
              </a:rPr>
              <a:t>objavila</a:t>
            </a:r>
            <a:r>
              <a:rPr lang="en-US" dirty="0">
                <a:latin typeface="Arial" charset="0"/>
                <a:cs typeface="Arial" charset="0"/>
              </a:rPr>
              <a:t> je </a:t>
            </a:r>
            <a:r>
              <a:rPr lang="en-US" dirty="0" err="1">
                <a:latin typeface="Arial" charset="0"/>
                <a:cs typeface="Arial" charset="0"/>
              </a:rPr>
              <a:t>prve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evropske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preporuke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za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sr-Latn-ME" dirty="0">
                <a:latin typeface="Arial" charset="0"/>
                <a:cs typeface="Arial" charset="0"/>
              </a:rPr>
              <a:t>dijagnozu i </a:t>
            </a:r>
            <a:r>
              <a:rPr lang="en-US" dirty="0" err="1">
                <a:latin typeface="Arial" charset="0"/>
                <a:cs typeface="Arial" charset="0"/>
              </a:rPr>
              <a:t>lečenje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infekcija</a:t>
            </a:r>
            <a:r>
              <a:rPr lang="en-US" dirty="0">
                <a:latin typeface="Arial" charset="0"/>
                <a:cs typeface="Arial" charset="0"/>
              </a:rPr>
              <a:t>, </a:t>
            </a:r>
          </a:p>
          <a:p>
            <a:r>
              <a:rPr lang="en-US" dirty="0">
                <a:latin typeface="Arial" charset="0"/>
                <a:cs typeface="Arial" charset="0"/>
              </a:rPr>
              <a:t>Od </a:t>
            </a:r>
            <a:r>
              <a:rPr lang="en-US" dirty="0" err="1">
                <a:latin typeface="Arial" charset="0"/>
                <a:cs typeface="Arial" charset="0"/>
              </a:rPr>
              <a:t>tada</a:t>
            </a:r>
            <a:r>
              <a:rPr lang="en-US" dirty="0">
                <a:latin typeface="Arial" charset="0"/>
                <a:cs typeface="Arial" charset="0"/>
              </a:rPr>
              <a:t> se ova </a:t>
            </a:r>
            <a:r>
              <a:rPr lang="en-US" dirty="0" err="1">
                <a:latin typeface="Arial" charset="0"/>
                <a:cs typeface="Arial" charset="0"/>
              </a:rPr>
              <a:t>infekcija</a:t>
            </a:r>
            <a:r>
              <a:rPr lang="en-US" dirty="0">
                <a:latin typeface="Arial" charset="0"/>
                <a:cs typeface="Arial" charset="0"/>
              </a:rPr>
              <a:t> le</a:t>
            </a:r>
            <a:r>
              <a:rPr lang="sr-Latn-ME" dirty="0">
                <a:latin typeface="Arial" charset="0"/>
                <a:cs typeface="Arial" charset="0"/>
              </a:rPr>
              <a:t>č</a:t>
            </a:r>
            <a:r>
              <a:rPr lang="en-US" dirty="0">
                <a:latin typeface="Arial" charset="0"/>
                <a:cs typeface="Arial" charset="0"/>
              </a:rPr>
              <a:t>i </a:t>
            </a:r>
            <a:r>
              <a:rPr lang="en-US" dirty="0" err="1">
                <a:latin typeface="Arial" charset="0"/>
                <a:cs typeface="Arial" charset="0"/>
              </a:rPr>
              <a:t>sitematski</a:t>
            </a:r>
            <a:r>
              <a:rPr lang="sr-Latn-ME" dirty="0">
                <a:latin typeface="Arial" charset="0"/>
                <a:cs typeface="Arial" charset="0"/>
              </a:rPr>
              <a:t>  </a:t>
            </a:r>
            <a:r>
              <a:rPr lang="en-US" dirty="0">
                <a:latin typeface="Arial" charset="0"/>
                <a:cs typeface="Arial" charset="0"/>
              </a:rPr>
              <a:t>a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  <a:r>
              <a:rPr lang="sr-Latn-ME" b="1" dirty="0" smtClean="0">
                <a:latin typeface="Arial" charset="0"/>
                <a:cs typeface="Arial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eradikacija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infekcije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je</a:t>
            </a:r>
            <a:r>
              <a:rPr lang="sr-Latn-ME" b="1" dirty="0">
                <a:solidFill>
                  <a:srgbClr val="FF0000"/>
                </a:solidFill>
                <a:latin typeface="Arial" charset="0"/>
                <a:cs typeface="Arial" charset="0"/>
              </a:rPr>
              <a:t>  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prekinula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hroni</a:t>
            </a:r>
            <a:r>
              <a:rPr lang="sr-Latn-ME" b="1" dirty="0">
                <a:solidFill>
                  <a:srgbClr val="FF0000"/>
                </a:solidFill>
                <a:latin typeface="Arial" charset="0"/>
                <a:cs typeface="Arial" charset="0"/>
              </a:rPr>
              <a:t>č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ni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tok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ulkusne</a:t>
            </a:r>
            <a:r>
              <a:rPr lang="sr-Latn-ME" b="1" dirty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bolesti</a:t>
            </a:r>
            <a:r>
              <a:rPr lang="sr-Latn-ME" b="1" dirty="0">
                <a:solidFill>
                  <a:srgbClr val="FF0000"/>
                </a:solidFill>
                <a:latin typeface="Arial" charset="0"/>
                <a:cs typeface="Arial" charset="0"/>
              </a:rPr>
              <a:t> ž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eluca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i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duodenuma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i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bitno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smanjila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potrebu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hirur</a:t>
            </a:r>
            <a:r>
              <a:rPr lang="sr-Latn-ME" b="1" dirty="0">
                <a:solidFill>
                  <a:srgbClr val="FF0000"/>
                </a:solidFill>
                <a:latin typeface="Arial" charset="0"/>
                <a:cs typeface="Arial" charset="0"/>
              </a:rPr>
              <a:t>š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kog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le</a:t>
            </a:r>
            <a:r>
              <a:rPr lang="sr-Latn-ME" b="1" dirty="0">
                <a:solidFill>
                  <a:srgbClr val="FF0000"/>
                </a:solidFill>
                <a:latin typeface="Arial" charset="0"/>
                <a:cs typeface="Arial" charset="0"/>
              </a:rPr>
              <a:t>č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enja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ovih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bolesnika</a:t>
            </a:r>
            <a:r>
              <a:rPr lang="sr-Latn-ME" dirty="0">
                <a:solidFill>
                  <a:srgbClr val="FF0000"/>
                </a:solidFill>
                <a:latin typeface="Arial" charset="0"/>
                <a:cs typeface="Arial" charset="0"/>
              </a:rPr>
              <a:t>. </a:t>
            </a:r>
            <a:endParaRPr lang="en-US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endParaRPr lang="sr-Latn-ME" dirty="0">
              <a:latin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cs typeface="Arial" charset="0"/>
              </a:rPr>
              <a:t>Kasnije</a:t>
            </a:r>
            <a:r>
              <a:rPr lang="en-US" dirty="0" smtClean="0">
                <a:latin typeface="Arial" charset="0"/>
                <a:cs typeface="Arial" charset="0"/>
              </a:rPr>
              <a:t>  </a:t>
            </a:r>
            <a:r>
              <a:rPr lang="en-US" dirty="0" err="1">
                <a:latin typeface="Arial" charset="0"/>
                <a:cs typeface="Arial" charset="0"/>
              </a:rPr>
              <a:t>su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sledila</a:t>
            </a:r>
            <a:r>
              <a:rPr lang="en-US" dirty="0">
                <a:latin typeface="Arial" charset="0"/>
                <a:cs typeface="Arial" charset="0"/>
              </a:rPr>
              <a:t>  nova </a:t>
            </a:r>
            <a:r>
              <a:rPr lang="en-US" dirty="0" err="1" smtClean="0">
                <a:latin typeface="Arial" charset="0"/>
                <a:cs typeface="Arial" charset="0"/>
              </a:rPr>
              <a:t>izdanja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cs typeface="Arial" charset="0"/>
              </a:rPr>
              <a:t>preporuka</a:t>
            </a:r>
            <a:r>
              <a:rPr lang="en-US" dirty="0" smtClean="0">
                <a:latin typeface="Arial" charset="0"/>
                <a:cs typeface="Arial" charset="0"/>
              </a:rPr>
              <a:t>  </a:t>
            </a:r>
            <a:r>
              <a:rPr lang="en-US" dirty="0">
                <a:latin typeface="Arial" charset="0"/>
                <a:cs typeface="Arial" charset="0"/>
              </a:rPr>
              <a:t>2000., 2007.  2010</a:t>
            </a:r>
            <a:r>
              <a:rPr lang="sr-Latn-ME" dirty="0">
                <a:latin typeface="Arial" charset="0"/>
                <a:cs typeface="Arial" charset="0"/>
              </a:rPr>
              <a:t> </a:t>
            </a:r>
            <a:r>
              <a:rPr lang="sr-Latn-ME" dirty="0" smtClean="0">
                <a:latin typeface="Arial" charset="0"/>
                <a:cs typeface="Arial" charset="0"/>
              </a:rPr>
              <a:t>, </a:t>
            </a:r>
            <a:r>
              <a:rPr lang="en-US" dirty="0" smtClean="0">
                <a:latin typeface="Arial" charset="0"/>
                <a:cs typeface="Arial" charset="0"/>
              </a:rPr>
              <a:t>2012</a:t>
            </a:r>
            <a:r>
              <a:rPr lang="sr-Latn-ME" dirty="0" smtClean="0">
                <a:latin typeface="Arial" charset="0"/>
                <a:cs typeface="Arial" charset="0"/>
              </a:rPr>
              <a:t>, 2015, 2018.</a:t>
            </a:r>
            <a:r>
              <a:rPr lang="en-US" dirty="0" smtClean="0">
                <a:latin typeface="Arial" charset="0"/>
                <a:cs typeface="Arial" charset="0"/>
              </a:rPr>
              <a:t>  </a:t>
            </a:r>
            <a:r>
              <a:rPr lang="en-US" dirty="0" err="1">
                <a:latin typeface="Arial" charset="0"/>
                <a:cs typeface="Arial" charset="0"/>
              </a:rPr>
              <a:t>godine</a:t>
            </a:r>
            <a:r>
              <a:rPr lang="en-US" dirty="0">
                <a:latin typeface="Arial" charset="0"/>
                <a:cs typeface="Arial" charset="0"/>
              </a:rPr>
              <a:t> (</a:t>
            </a:r>
            <a:r>
              <a:rPr lang="en-US" dirty="0" err="1">
                <a:latin typeface="Arial" charset="0"/>
                <a:cs typeface="Arial" charset="0"/>
              </a:rPr>
              <a:t>t.z.v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preporuke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Mastrihta</a:t>
            </a:r>
            <a:r>
              <a:rPr lang="en-US" dirty="0">
                <a:latin typeface="Arial" charset="0"/>
                <a:cs typeface="Arial" charset="0"/>
              </a:rPr>
              <a:t>) </a:t>
            </a:r>
          </a:p>
          <a:p>
            <a:endParaRPr lang="sr-Latn-ME" dirty="0">
              <a:latin typeface="Arial" charset="0"/>
              <a:cs typeface="Arial" charset="0"/>
            </a:endParaRPr>
          </a:p>
          <a:p>
            <a:endParaRPr lang="en-US" dirty="0" smtClean="0">
              <a:latin typeface="Arial" charset="0"/>
              <a:cs typeface="Arial" charset="0"/>
            </a:endParaRPr>
          </a:p>
          <a:p>
            <a:endParaRPr lang="sr-Latn-ME" dirty="0">
              <a:latin typeface="Arial" charset="0"/>
              <a:cs typeface="Arial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61" y="594783"/>
            <a:ext cx="4052160" cy="587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4880" y="2895600"/>
            <a:ext cx="4570560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sr-Latn-ME" dirty="0"/>
              <a:t> </a:t>
            </a:r>
            <a:r>
              <a:rPr lang="sr-Latn-ME" dirty="0" smtClean="0">
                <a:latin typeface="Arial" charset="0"/>
                <a:cs typeface="Arial" charset="0"/>
              </a:rPr>
              <a:t>. </a:t>
            </a:r>
            <a:endParaRPr lang="sr-Latn-ME" dirty="0">
              <a:latin typeface="Arial" charset="0"/>
              <a:cs typeface="Arial" charset="0"/>
            </a:endParaRPr>
          </a:p>
          <a:p>
            <a:endParaRPr lang="sr-Latn-ME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355680" y="1009547"/>
            <a:ext cx="4285440" cy="159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sz="2000" dirty="0" err="1">
                <a:latin typeface="Arial" charset="0"/>
                <a:cs typeface="Arial" charset="0"/>
              </a:rPr>
              <a:t>Dokazano</a:t>
            </a:r>
            <a:r>
              <a:rPr lang="en-US" sz="2000" dirty="0">
                <a:latin typeface="Arial" charset="0"/>
                <a:cs typeface="Arial" charset="0"/>
              </a:rPr>
              <a:t> je da se </a:t>
            </a:r>
            <a:r>
              <a:rPr lang="en-US" sz="2000" dirty="0" err="1">
                <a:latin typeface="Arial" charset="0"/>
                <a:cs typeface="Arial" charset="0"/>
              </a:rPr>
              <a:t>pravovremenim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lečenjem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infekcije</a:t>
            </a:r>
            <a:r>
              <a:rPr lang="en-US" sz="2000" dirty="0">
                <a:latin typeface="Arial" charset="0"/>
                <a:cs typeface="Arial" charset="0"/>
              </a:rPr>
              <a:t> H pylori  </a:t>
            </a:r>
            <a:r>
              <a:rPr lang="en-US" sz="2000" dirty="0" err="1">
                <a:latin typeface="Arial" charset="0"/>
                <a:cs typeface="Arial" charset="0"/>
              </a:rPr>
              <a:t>može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sprečiti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nastanak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raka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želuca</a:t>
            </a:r>
            <a:r>
              <a:rPr lang="en-US" sz="2000" dirty="0">
                <a:latin typeface="Arial" charset="0"/>
                <a:cs typeface="Arial" charset="0"/>
              </a:rPr>
              <a:t>. </a:t>
            </a:r>
            <a:endParaRPr lang="sr-Latn-ME" sz="2000" dirty="0" smtClean="0">
              <a:latin typeface="Arial" charset="0"/>
              <a:cs typeface="Arial" charset="0"/>
            </a:endParaRPr>
          </a:p>
          <a:p>
            <a:endParaRPr lang="sr-Latn-ME" sz="2000" dirty="0">
              <a:latin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cs typeface="Arial" charset="0"/>
              </a:rPr>
              <a:t>. </a:t>
            </a:r>
            <a:endParaRPr lang="sr-Latn-ME" dirty="0"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0"/>
            <a:ext cx="3781425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0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2279</Words>
  <Application>Microsoft Office PowerPoint</Application>
  <PresentationFormat>On-screen Show (4:3)</PresentationFormat>
  <Paragraphs>304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Uros</dc:creator>
  <cp:lastModifiedBy>Uros</cp:lastModifiedBy>
  <cp:revision>2</cp:revision>
  <dcterms:created xsi:type="dcterms:W3CDTF">2020-09-28T18:48:43Z</dcterms:created>
  <dcterms:modified xsi:type="dcterms:W3CDTF">2020-09-28T19:00:36Z</dcterms:modified>
</cp:coreProperties>
</file>